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60" y="465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2.wmf"/><Relationship Id="rId7" Type="http://schemas.openxmlformats.org/officeDocument/2006/relationships/image" Target="../media/image47.wmf"/><Relationship Id="rId2" Type="http://schemas.openxmlformats.org/officeDocument/2006/relationships/image" Target="../media/image39.wmf"/><Relationship Id="rId1" Type="http://schemas.openxmlformats.org/officeDocument/2006/relationships/image" Target="../media/image43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10" Type="http://schemas.openxmlformats.org/officeDocument/2006/relationships/image" Target="../media/image50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1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5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5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9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7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2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7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6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6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2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BDE04-4DF5-4453-9EDC-B17F133D1EED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7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3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9.bin"/><Relationship Id="rId3" Type="http://schemas.openxmlformats.org/officeDocument/2006/relationships/image" Target="../media/image44.png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28.wmf"/><Relationship Id="rId4" Type="http://schemas.openxmlformats.org/officeDocument/2006/relationships/image" Target="../media/image136.png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36.bin"/><Relationship Id="rId3" Type="http://schemas.openxmlformats.org/officeDocument/2006/relationships/image" Target="../media/image137.png"/><Relationship Id="rId21" Type="http://schemas.openxmlformats.org/officeDocument/2006/relationships/image" Target="../media/image56.png"/><Relationship Id="rId7" Type="http://schemas.openxmlformats.org/officeDocument/2006/relationships/image" Target="../media/image54.png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41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5.bin"/><Relationship Id="rId20" Type="http://schemas.openxmlformats.org/officeDocument/2006/relationships/image" Target="../media/image55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53.png"/><Relationship Id="rId11" Type="http://schemas.openxmlformats.org/officeDocument/2006/relationships/image" Target="../media/image38.wmf"/><Relationship Id="rId5" Type="http://schemas.openxmlformats.org/officeDocument/2006/relationships/image" Target="../media/image52.png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42.wmf"/><Relationship Id="rId4" Type="http://schemas.openxmlformats.org/officeDocument/2006/relationships/image" Target="../media/image51.png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34.bin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7.bin"/><Relationship Id="rId18" Type="http://schemas.openxmlformats.org/officeDocument/2006/relationships/image" Target="../media/image42.wmf"/><Relationship Id="rId26" Type="http://schemas.openxmlformats.org/officeDocument/2006/relationships/image" Target="../media/image47.wmf"/><Relationship Id="rId3" Type="http://schemas.openxmlformats.org/officeDocument/2006/relationships/image" Target="../media/image69.png"/><Relationship Id="rId21" Type="http://schemas.openxmlformats.org/officeDocument/2006/relationships/oleObject" Target="../embeddings/oleObject41.bin"/><Relationship Id="rId34" Type="http://schemas.openxmlformats.org/officeDocument/2006/relationships/image" Target="../media/image80.png"/><Relationship Id="rId7" Type="http://schemas.openxmlformats.org/officeDocument/2006/relationships/image" Target="../media/image73.png"/><Relationship Id="rId12" Type="http://schemas.openxmlformats.org/officeDocument/2006/relationships/image" Target="../media/image154.png"/><Relationship Id="rId17" Type="http://schemas.openxmlformats.org/officeDocument/2006/relationships/oleObject" Target="../embeddings/oleObject39.bin"/><Relationship Id="rId25" Type="http://schemas.openxmlformats.org/officeDocument/2006/relationships/oleObject" Target="../embeddings/oleObject43.bin"/><Relationship Id="rId33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.wmf"/><Relationship Id="rId20" Type="http://schemas.openxmlformats.org/officeDocument/2006/relationships/image" Target="../media/image44.wmf"/><Relationship Id="rId29" Type="http://schemas.openxmlformats.org/officeDocument/2006/relationships/oleObject" Target="../embeddings/oleObject45.bin"/><Relationship Id="rId1" Type="http://schemas.openxmlformats.org/officeDocument/2006/relationships/vmlDrawing" Target="../drawings/vmlDrawing7.vml"/><Relationship Id="rId11" Type="http://schemas.openxmlformats.org/officeDocument/2006/relationships/image" Target="../media/image153.png"/><Relationship Id="rId24" Type="http://schemas.openxmlformats.org/officeDocument/2006/relationships/image" Target="../media/image46.wmf"/><Relationship Id="rId32" Type="http://schemas.openxmlformats.org/officeDocument/2006/relationships/image" Target="../media/image50.wmf"/><Relationship Id="rId37" Type="http://schemas.openxmlformats.org/officeDocument/2006/relationships/image" Target="../media/image68.png"/><Relationship Id="rId5" Type="http://schemas.openxmlformats.org/officeDocument/2006/relationships/image" Target="../media/image67.png"/><Relationship Id="rId15" Type="http://schemas.openxmlformats.org/officeDocument/2006/relationships/oleObject" Target="../embeddings/oleObject38.bin"/><Relationship Id="rId23" Type="http://schemas.openxmlformats.org/officeDocument/2006/relationships/oleObject" Target="../embeddings/oleObject42.bin"/><Relationship Id="rId28" Type="http://schemas.openxmlformats.org/officeDocument/2006/relationships/image" Target="../media/image48.wmf"/><Relationship Id="rId36" Type="http://schemas.openxmlformats.org/officeDocument/2006/relationships/image" Target="../media/image84.png"/><Relationship Id="rId10" Type="http://schemas.openxmlformats.org/officeDocument/2006/relationships/image" Target="../media/image152.png"/><Relationship Id="rId19" Type="http://schemas.openxmlformats.org/officeDocument/2006/relationships/oleObject" Target="../embeddings/oleObject40.bin"/><Relationship Id="rId31" Type="http://schemas.openxmlformats.org/officeDocument/2006/relationships/oleObject" Target="../embeddings/oleObject46.bin"/><Relationship Id="rId4" Type="http://schemas.openxmlformats.org/officeDocument/2006/relationships/image" Target="../media/image65.png"/><Relationship Id="rId14" Type="http://schemas.openxmlformats.org/officeDocument/2006/relationships/image" Target="../media/image43.wmf"/><Relationship Id="rId22" Type="http://schemas.openxmlformats.org/officeDocument/2006/relationships/image" Target="../media/image45.wmf"/><Relationship Id="rId27" Type="http://schemas.openxmlformats.org/officeDocument/2006/relationships/oleObject" Target="../embeddings/oleObject44.bin"/><Relationship Id="rId30" Type="http://schemas.openxmlformats.org/officeDocument/2006/relationships/image" Target="../media/image49.wmf"/><Relationship Id="rId35" Type="http://schemas.openxmlformats.org/officeDocument/2006/relationships/image" Target="../media/image81.png"/><Relationship Id="rId8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166.png"/><Relationship Id="rId18" Type="http://schemas.openxmlformats.org/officeDocument/2006/relationships/oleObject" Target="../embeddings/oleObject49.bin"/><Relationship Id="rId3" Type="http://schemas.openxmlformats.org/officeDocument/2006/relationships/image" Target="../media/image56.emf"/><Relationship Id="rId21" Type="http://schemas.openxmlformats.org/officeDocument/2006/relationships/image" Target="../media/image54.wmf"/><Relationship Id="rId7" Type="http://schemas.openxmlformats.org/officeDocument/2006/relationships/image" Target="../media/image159.png"/><Relationship Id="rId12" Type="http://schemas.openxmlformats.org/officeDocument/2006/relationships/image" Target="../media/image165.png"/><Relationship Id="rId1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8.bin"/><Relationship Id="rId20" Type="http://schemas.openxmlformats.org/officeDocument/2006/relationships/oleObject" Target="../embeddings/oleObject50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8.png"/><Relationship Id="rId11" Type="http://schemas.openxmlformats.org/officeDocument/2006/relationships/image" Target="../media/image164.png"/><Relationship Id="rId5" Type="http://schemas.openxmlformats.org/officeDocument/2006/relationships/image" Target="../media/image157.png"/><Relationship Id="rId15" Type="http://schemas.openxmlformats.org/officeDocument/2006/relationships/image" Target="../media/image51.wmf"/><Relationship Id="rId23" Type="http://schemas.openxmlformats.org/officeDocument/2006/relationships/image" Target="../media/image55.wmf"/><Relationship Id="rId10" Type="http://schemas.openxmlformats.org/officeDocument/2006/relationships/image" Target="../media/image163.png"/><Relationship Id="rId19" Type="http://schemas.openxmlformats.org/officeDocument/2006/relationships/image" Target="../media/image53.wmf"/><Relationship Id="rId4" Type="http://schemas.openxmlformats.org/officeDocument/2006/relationships/image" Target="../media/image156.png"/><Relationship Id="rId9" Type="http://schemas.openxmlformats.org/officeDocument/2006/relationships/image" Target="../media/image79.png"/><Relationship Id="rId14" Type="http://schemas.openxmlformats.org/officeDocument/2006/relationships/oleObject" Target="../embeddings/oleObject47.bin"/><Relationship Id="rId22" Type="http://schemas.openxmlformats.org/officeDocument/2006/relationships/oleObject" Target="../embeddings/oleObject5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168.png"/><Relationship Id="rId7" Type="http://schemas.openxmlformats.org/officeDocument/2006/relationships/image" Target="../media/image86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1.png"/><Relationship Id="rId5" Type="http://schemas.openxmlformats.org/officeDocument/2006/relationships/image" Target="../media/image85.png"/><Relationship Id="rId4" Type="http://schemas.openxmlformats.org/officeDocument/2006/relationships/image" Target="../media/image82.png"/><Relationship Id="rId9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8.wmf"/><Relationship Id="rId26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wmf"/><Relationship Id="rId20" Type="http://schemas.openxmlformats.org/officeDocument/2006/relationships/image" Target="../media/image9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3.wmf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9.bin"/><Relationship Id="rId31" Type="http://schemas.openxmlformats.org/officeDocument/2006/relationships/image" Target="../media/image15.png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Relationship Id="rId22" Type="http://schemas.openxmlformats.org/officeDocument/2006/relationships/image" Target="../media/image10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20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1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59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61.png"/><Relationship Id="rId7" Type="http://schemas.openxmlformats.org/officeDocument/2006/relationships/image" Target="../media/image74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4.png"/><Relationship Id="rId5" Type="http://schemas.openxmlformats.org/officeDocument/2006/relationships/image" Target="../media/image21.png"/><Relationship Id="rId4" Type="http://schemas.openxmlformats.org/officeDocument/2006/relationships/image" Target="../media/image17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7.wmf"/><Relationship Id="rId3" Type="http://schemas.openxmlformats.org/officeDocument/2006/relationships/image" Target="../media/image76.png"/><Relationship Id="rId7" Type="http://schemas.openxmlformats.org/officeDocument/2006/relationships/image" Target="../media/image250.png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png"/><Relationship Id="rId11" Type="http://schemas.openxmlformats.org/officeDocument/2006/relationships/image" Target="../media/image16.wmf"/><Relationship Id="rId5" Type="http://schemas.openxmlformats.org/officeDocument/2006/relationships/image" Target="../media/image25.png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23.png"/><Relationship Id="rId9" Type="http://schemas.openxmlformats.org/officeDocument/2006/relationships/image" Target="../media/image83.png"/><Relationship Id="rId14" Type="http://schemas.openxmlformats.org/officeDocument/2006/relationships/oleObject" Target="../embeddings/oleObject1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30.png"/><Relationship Id="rId3" Type="http://schemas.openxmlformats.org/officeDocument/2006/relationships/image" Target="../media/image270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" Type="http://schemas.openxmlformats.org/officeDocument/2006/relationships/image" Target="../media/image27.png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29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4" Type="http://schemas.openxmlformats.org/officeDocument/2006/relationships/image" Target="../media/image28.png"/><Relationship Id="rId9" Type="http://schemas.openxmlformats.org/officeDocument/2006/relationships/image" Target="../media/image91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0.png"/><Relationship Id="rId18" Type="http://schemas.openxmlformats.org/officeDocument/2006/relationships/oleObject" Target="../embeddings/oleObject19.bin"/><Relationship Id="rId26" Type="http://schemas.openxmlformats.org/officeDocument/2006/relationships/oleObject" Target="../embeddings/oleObject21.bin"/><Relationship Id="rId3" Type="http://schemas.openxmlformats.org/officeDocument/2006/relationships/image" Target="../media/image100.png"/><Relationship Id="rId21" Type="http://schemas.openxmlformats.org/officeDocument/2006/relationships/image" Target="../media/image20.wmf"/><Relationship Id="rId7" Type="http://schemas.openxmlformats.org/officeDocument/2006/relationships/image" Target="../media/image105.png"/><Relationship Id="rId12" Type="http://schemas.openxmlformats.org/officeDocument/2006/relationships/image" Target="../media/image77.png"/><Relationship Id="rId17" Type="http://schemas.openxmlformats.org/officeDocument/2006/relationships/image" Target="../media/image19.wmf"/><Relationship Id="rId25" Type="http://schemas.openxmlformats.org/officeDocument/2006/relationships/image" Target="../media/image21.wmf"/><Relationship Id="rId33" Type="http://schemas.openxmlformats.org/officeDocument/2006/relationships/image" Target="../media/image23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19.bin"/><Relationship Id="rId29" Type="http://schemas.openxmlformats.org/officeDocument/2006/relationships/image" Target="../media/image2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png"/><Relationship Id="rId11" Type="http://schemas.openxmlformats.org/officeDocument/2006/relationships/image" Target="../media/image109.png"/><Relationship Id="rId24" Type="http://schemas.openxmlformats.org/officeDocument/2006/relationships/oleObject" Target="../embeddings/oleObject20.bin"/><Relationship Id="rId32" Type="http://schemas.openxmlformats.org/officeDocument/2006/relationships/oleObject" Target="../embeddings/oleObject22.bin"/><Relationship Id="rId5" Type="http://schemas.openxmlformats.org/officeDocument/2006/relationships/image" Target="../media/image35.png"/><Relationship Id="rId15" Type="http://schemas.openxmlformats.org/officeDocument/2006/relationships/image" Target="../media/image19.wmf"/><Relationship Id="rId23" Type="http://schemas.openxmlformats.org/officeDocument/2006/relationships/image" Target="../media/image21.wmf"/><Relationship Id="rId28" Type="http://schemas.openxmlformats.org/officeDocument/2006/relationships/oleObject" Target="../embeddings/oleObject21.bin"/><Relationship Id="rId10" Type="http://schemas.openxmlformats.org/officeDocument/2006/relationships/image" Target="../media/image108.png"/><Relationship Id="rId19" Type="http://schemas.openxmlformats.org/officeDocument/2006/relationships/image" Target="../media/image20.wmf"/><Relationship Id="rId31" Type="http://schemas.openxmlformats.org/officeDocument/2006/relationships/image" Target="../media/image23.wmf"/><Relationship Id="rId4" Type="http://schemas.openxmlformats.org/officeDocument/2006/relationships/image" Target="../media/image101.png"/><Relationship Id="rId9" Type="http://schemas.openxmlformats.org/officeDocument/2006/relationships/image" Target="../media/image107.png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0.bin"/><Relationship Id="rId27" Type="http://schemas.openxmlformats.org/officeDocument/2006/relationships/image" Target="../media/image22.wmf"/><Relationship Id="rId30" Type="http://schemas.openxmlformats.org/officeDocument/2006/relationships/oleObject" Target="../embeddings/oleObject22.bin"/><Relationship Id="rId8" Type="http://schemas.openxmlformats.org/officeDocument/2006/relationships/image" Target="../media/image10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image" Target="../media/image191.png"/><Relationship Id="rId7" Type="http://schemas.openxmlformats.org/officeDocument/2006/relationships/image" Target="../media/image116.png"/><Relationship Id="rId1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0.png"/><Relationship Id="rId5" Type="http://schemas.openxmlformats.org/officeDocument/2006/relationships/image" Target="../media/image113.png"/><Relationship Id="rId15" Type="http://schemas.openxmlformats.org/officeDocument/2006/relationships/image" Target="../media/image24.wmf"/><Relationship Id="rId10" Type="http://schemas.openxmlformats.org/officeDocument/2006/relationships/image" Target="../media/image200.png"/><Relationship Id="rId4" Type="http://schemas.openxmlformats.org/officeDocument/2006/relationships/image" Target="../media/image112.png"/><Relationship Id="rId9" Type="http://schemas.openxmlformats.org/officeDocument/2006/relationships/image" Target="../media/image118.png"/><Relationship Id="rId14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9A4C8F-4C3C-4DCB-9FD8-D94372465C1E}"/>
              </a:ext>
            </a:extLst>
          </p:cNvPr>
          <p:cNvSpPr txBox="1"/>
          <p:nvPr/>
        </p:nvSpPr>
        <p:spPr>
          <a:xfrm>
            <a:off x="2266265" y="6048888"/>
            <a:ext cx="9100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b="1" dirty="0" smtClean="0">
                <a:solidFill>
                  <a:srgbClr val="003399"/>
                </a:solidFill>
                <a:ea typeface="Cambria Math" panose="02040503050406030204" pitchFamily="18" charset="0"/>
              </a:rPr>
              <a:t>Lecture 13:  Quasiparticle tunneling --- applications</a:t>
            </a:r>
            <a:endParaRPr lang="en-US" sz="2000" b="1" dirty="0">
              <a:solidFill>
                <a:srgbClr val="000099"/>
              </a:solidFill>
              <a:ea typeface="Cambria Math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9A4C8F-4C3C-4DCB-9FD8-D94372465C1E}"/>
              </a:ext>
            </a:extLst>
          </p:cNvPr>
          <p:cNvSpPr txBox="1"/>
          <p:nvPr/>
        </p:nvSpPr>
        <p:spPr>
          <a:xfrm>
            <a:off x="1666978" y="261031"/>
            <a:ext cx="10281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b="1" dirty="0" smtClean="0">
                <a:solidFill>
                  <a:srgbClr val="C00000"/>
                </a:solidFill>
                <a:ea typeface="Cambria Math" panose="02040503050406030204" pitchFamily="18" charset="0"/>
              </a:rPr>
              <a:t>Lecture 12:  Quasiparticle tunneling --- theory</a:t>
            </a:r>
            <a:endParaRPr lang="en-US" sz="2000" b="1" dirty="0">
              <a:solidFill>
                <a:srgbClr val="C00000"/>
              </a:solidFill>
              <a:ea typeface="Cambria Math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8814" y="6064277"/>
            <a:ext cx="1105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a typeface="Cambria Math" panose="02040503050406030204" pitchFamily="18" charset="0"/>
              </a:rPr>
              <a:t>Next time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7750" y="243838"/>
            <a:ext cx="730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a typeface="Cambria Math" panose="02040503050406030204" pitchFamily="18" charset="0"/>
              </a:rPr>
              <a:t>Today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9493" y="270411"/>
            <a:ext cx="1012873" cy="3161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9493" y="6090850"/>
            <a:ext cx="1577451" cy="3161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DFE85D-3962-4468-AC4C-76417401F8F1}"/>
              </a:ext>
            </a:extLst>
          </p:cNvPr>
          <p:cNvSpPr txBox="1"/>
          <p:nvPr/>
        </p:nvSpPr>
        <p:spPr>
          <a:xfrm>
            <a:off x="1084765" y="1503026"/>
            <a:ext cx="10101592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dirty="0">
                <a:ea typeface="Cambria Math" panose="02040503050406030204" pitchFamily="18" charset="0"/>
              </a:rPr>
              <a:t>D</a:t>
            </a:r>
            <a:r>
              <a:rPr lang="en-US" dirty="0" smtClean="0">
                <a:ea typeface="Cambria Math" panose="02040503050406030204" pitchFamily="18" charset="0"/>
              </a:rPr>
              <a:t>iscussion of quasiparticle tunneling in two parts: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en-US" dirty="0" smtClean="0">
                <a:ea typeface="Cambria Math" panose="02040503050406030204" pitchFamily="18" charset="0"/>
              </a:rPr>
              <a:t>Theory</a:t>
            </a:r>
            <a:endParaRPr lang="en-US" dirty="0">
              <a:ea typeface="Cambria Math" panose="02040503050406030204" pitchFamily="18" charset="0"/>
            </a:endParaRP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dirty="0">
                <a:ea typeface="Cambria Math" panose="02040503050406030204" pitchFamily="18" charset="0"/>
              </a:rPr>
              <a:t>Special tunneling effects and applications</a:t>
            </a:r>
          </a:p>
          <a:p>
            <a:pPr>
              <a:spcAft>
                <a:spcPts val="1800"/>
              </a:spcAft>
            </a:pPr>
            <a:endParaRPr lang="en-US" dirty="0">
              <a:ea typeface="Cambria Math" panose="02040503050406030204" pitchFamily="18" charset="0"/>
            </a:endParaRPr>
          </a:p>
          <a:p>
            <a:pPr>
              <a:spcAft>
                <a:spcPts val="1800"/>
              </a:spcAft>
            </a:pPr>
            <a:endParaRPr lang="en-US" dirty="0" smtClean="0">
              <a:ea typeface="Cambria Math" panose="02040503050406030204" pitchFamily="18" charset="0"/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ea typeface="Cambria Math" panose="02040503050406030204" pitchFamily="18" charset="0"/>
              </a:rPr>
              <a:t>	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25926" y="2119003"/>
            <a:ext cx="389206" cy="173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65748"/>
            <a:ext cx="6595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</a:p>
          <a:p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	</a:t>
            </a:r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	</a:t>
            </a:r>
            <a:endParaRPr lang="en-US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	</a:t>
            </a:r>
            <a:endParaRPr lang="en-US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85" y="167575"/>
            <a:ext cx="8778830" cy="121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c) Josephson effect – pitched out *</a:t>
            </a:r>
          </a:p>
          <a:p>
            <a:endParaRPr lang="en-US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	</a:t>
            </a:r>
          </a:p>
          <a:p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80358" y="685178"/>
                <a:ext cx="28766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Type (1)  L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→</a:t>
                </a:r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R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𝑒𝑟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358" y="685178"/>
                <a:ext cx="2876621" cy="369332"/>
              </a:xfrm>
              <a:prstGeom prst="rect">
                <a:avLst/>
              </a:prstGeom>
              <a:blipFill>
                <a:blip r:embed="rId2"/>
                <a:stretch>
                  <a:fillRect l="-1695" t="-1147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380358" y="1201482"/>
                <a:ext cx="6702569" cy="3879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Type (2)  R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→</a:t>
                </a:r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L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ℓ</m:t>
                            </m:r>
                          </m:sub>
                        </m:sSub>
                        <m:r>
                          <a:rPr lang="en-US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𝑒𝑟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ℓ</m:t>
                                </m:r>
                              </m:sub>
                            </m:sSub>
                          </m:e>
                        </m:d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𝑒𝑟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358" y="1201482"/>
                <a:ext cx="6702569" cy="387927"/>
              </a:xfrm>
              <a:prstGeom prst="rect">
                <a:avLst/>
              </a:prstGeom>
              <a:blipFill>
                <a:blip r:embed="rId3"/>
                <a:stretch>
                  <a:fillRect l="-727" t="-6250" b="-23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352252" y="2136265"/>
            <a:ext cx="3165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terms differ by a pair </a:t>
            </a:r>
          </a:p>
          <a:p>
            <a:pPr algn="ctr"/>
            <a:r>
              <a:rPr lang="en-US" dirty="0" smtClean="0"/>
              <a:t>(number of particles different)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124675" y="1630170"/>
            <a:ext cx="2052" cy="4653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66808" y="2158081"/>
            <a:ext cx="171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hase factor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293471" y="1589409"/>
            <a:ext cx="3962" cy="5468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29385" y="2961363"/>
            <a:ext cx="609600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(d) Coherence factors gone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296920" y="3668138"/>
                <a:ext cx="4529766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Proceed by TDPT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acc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acc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20" y="3668138"/>
                <a:ext cx="4529766" cy="404983"/>
              </a:xfrm>
              <a:prstGeom prst="rect">
                <a:avLst/>
              </a:prstGeom>
              <a:blipFill>
                <a:blip r:embed="rId4"/>
                <a:stretch>
                  <a:fillRect l="-1211" t="-6061" r="-538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2899952" y="4055198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-- </a:t>
            </a:r>
            <a:r>
              <a:rPr lang="en-US" dirty="0"/>
              <a:t>or </a:t>
            </a:r>
            <a:r>
              <a:rPr lang="en-US" dirty="0" smtClean="0"/>
              <a:t>--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602482" y="4371761"/>
            <a:ext cx="3679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Use Fermi </a:t>
            </a:r>
            <a:r>
              <a:rPr lang="en-US" dirty="0"/>
              <a:t>Golden Rule (as we began)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29385" y="5046647"/>
                <a:ext cx="5886547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𝑒𝑉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85" y="5046647"/>
                <a:ext cx="5886547" cy="8188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1689875" y="5986414"/>
            <a:ext cx="3328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N, F for excitations (normal or SC)</a:t>
            </a:r>
          </a:p>
        </p:txBody>
      </p:sp>
    </p:spTree>
    <p:extLst>
      <p:ext uri="{BB962C8B-B14F-4D97-AF65-F5344CB8AC3E}">
        <p14:creationId xmlns:p14="http://schemas.microsoft.com/office/powerpoint/2010/main" val="308277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7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474345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0860" y="126683"/>
            <a:ext cx="4293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SEMICONDUCTOR </a:t>
            </a:r>
            <a:r>
              <a:rPr lang="en-US" u="sng" dirty="0" smtClean="0"/>
              <a:t>MODEL FOR TUNNELING</a:t>
            </a:r>
            <a:endParaRPr lang="en-US" u="sng" dirty="0"/>
          </a:p>
        </p:txBody>
      </p:sp>
      <p:sp>
        <p:nvSpPr>
          <p:cNvPr id="4" name="Rectangle 3"/>
          <p:cNvSpPr/>
          <p:nvPr/>
        </p:nvSpPr>
        <p:spPr>
          <a:xfrm>
            <a:off x="633316" y="59066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Energy conserving transitions are horizontal </a:t>
            </a:r>
          </a:p>
          <a:p>
            <a:r>
              <a:rPr lang="en-US" dirty="0"/>
              <a:t>Emphasizes density of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43743" y="2380378"/>
                <a:ext cx="16459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arenBoth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𝑒𝑟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342900" indent="-342900">
                  <a:buAutoNum type="arabicParenBoth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h𝑟</m:t>
                        </m:r>
                      </m:sub>
                    </m:sSub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342900" indent="-342900">
                  <a:buAutoNum type="arabicParenBoth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𝑒𝑟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342900" indent="-342900">
                  <a:buAutoNum type="arabicParenBoth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h𝑟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743" y="2380378"/>
                <a:ext cx="1645920" cy="1200329"/>
              </a:xfrm>
              <a:prstGeom prst="rect">
                <a:avLst/>
              </a:prstGeom>
              <a:blipFill>
                <a:blip r:embed="rId3"/>
                <a:stretch>
                  <a:fillRect l="-2963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408552" y="673313"/>
            <a:ext cx="63886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342900" indent="-342900">
              <a:buAutoNum type="arabicParenBoth"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504187" y="907189"/>
                <a:ext cx="6197338" cy="689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𝑁𝑁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(0)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(0)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187" y="907189"/>
                <a:ext cx="6197338" cy="689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578100" y="5119600"/>
            <a:ext cx="2152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“Microscopic” model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51148" y="847160"/>
            <a:ext cx="4258012" cy="4641772"/>
            <a:chOff x="611308" y="3736206"/>
            <a:chExt cx="4258012" cy="4641772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2861948" y="3940095"/>
              <a:ext cx="0" cy="44356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036787" y="3940095"/>
              <a:ext cx="0" cy="44356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Isosceles Triangle 14"/>
            <p:cNvSpPr/>
            <p:nvPr/>
          </p:nvSpPr>
          <p:spPr>
            <a:xfrm>
              <a:off x="3052684" y="5256397"/>
              <a:ext cx="317883" cy="443176"/>
            </a:xfrm>
            <a:prstGeom prst="triangle">
              <a:avLst>
                <a:gd name="adj" fmla="val 0"/>
              </a:avLst>
            </a:prstGeom>
            <a:pattFill prst="pct50">
              <a:fgClr>
                <a:schemeClr val="tx2"/>
              </a:fgClr>
              <a:bgClr>
                <a:schemeClr val="bg1"/>
              </a:bgClr>
            </a:patt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036787" y="5699573"/>
              <a:ext cx="183253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036787" y="6784455"/>
              <a:ext cx="183253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36787" y="6239050"/>
              <a:ext cx="1832533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029415" y="5594411"/>
              <a:ext cx="183253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029414" y="6087586"/>
              <a:ext cx="183253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029413" y="5851973"/>
              <a:ext cx="1832533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Isosceles Triangle 16"/>
            <p:cNvSpPr/>
            <p:nvPr/>
          </p:nvSpPr>
          <p:spPr>
            <a:xfrm>
              <a:off x="2137340" y="4964687"/>
              <a:ext cx="714322" cy="624114"/>
            </a:xfrm>
            <a:custGeom>
              <a:avLst/>
              <a:gdLst>
                <a:gd name="connsiteX0" fmla="*/ 0 w 714322"/>
                <a:gd name="connsiteY0" fmla="*/ 624114 h 624114"/>
                <a:gd name="connsiteX1" fmla="*/ 714322 w 714322"/>
                <a:gd name="connsiteY1" fmla="*/ 0 h 624114"/>
                <a:gd name="connsiteX2" fmla="*/ 714322 w 714322"/>
                <a:gd name="connsiteY2" fmla="*/ 624114 h 624114"/>
                <a:gd name="connsiteX3" fmla="*/ 0 w 714322"/>
                <a:gd name="connsiteY3" fmla="*/ 624114 h 624114"/>
                <a:gd name="connsiteX0" fmla="*/ 0 w 714322"/>
                <a:gd name="connsiteY0" fmla="*/ 624114 h 624114"/>
                <a:gd name="connsiteX1" fmla="*/ 714322 w 714322"/>
                <a:gd name="connsiteY1" fmla="*/ 0 h 624114"/>
                <a:gd name="connsiteX2" fmla="*/ 714322 w 714322"/>
                <a:gd name="connsiteY2" fmla="*/ 624114 h 624114"/>
                <a:gd name="connsiteX3" fmla="*/ 0 w 714322"/>
                <a:gd name="connsiteY3" fmla="*/ 624114 h 624114"/>
                <a:gd name="connsiteX0" fmla="*/ 0 w 714322"/>
                <a:gd name="connsiteY0" fmla="*/ 624114 h 624114"/>
                <a:gd name="connsiteX1" fmla="*/ 714322 w 714322"/>
                <a:gd name="connsiteY1" fmla="*/ 0 h 624114"/>
                <a:gd name="connsiteX2" fmla="*/ 714322 w 714322"/>
                <a:gd name="connsiteY2" fmla="*/ 624114 h 624114"/>
                <a:gd name="connsiteX3" fmla="*/ 0 w 714322"/>
                <a:gd name="connsiteY3" fmla="*/ 624114 h 62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4322" h="624114">
                  <a:moveTo>
                    <a:pt x="0" y="624114"/>
                  </a:moveTo>
                  <a:cubicBezTo>
                    <a:pt x="277375" y="483394"/>
                    <a:pt x="521094" y="252917"/>
                    <a:pt x="714322" y="0"/>
                  </a:cubicBezTo>
                  <a:lnTo>
                    <a:pt x="714322" y="624114"/>
                  </a:lnTo>
                  <a:lnTo>
                    <a:pt x="0" y="624114"/>
                  </a:lnTo>
                  <a:close/>
                </a:path>
              </a:pathLst>
            </a:custGeom>
            <a:pattFill prst="pct50">
              <a:fgClr>
                <a:schemeClr val="tx2"/>
              </a:fgClr>
              <a:bgClr>
                <a:schemeClr val="bg1"/>
              </a:bgClr>
            </a:patt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17"/>
            <p:cNvSpPr/>
            <p:nvPr/>
          </p:nvSpPr>
          <p:spPr>
            <a:xfrm rot="9367902">
              <a:off x="3357518" y="3736206"/>
              <a:ext cx="1302831" cy="2118173"/>
            </a:xfrm>
            <a:custGeom>
              <a:avLst/>
              <a:gdLst>
                <a:gd name="connsiteX0" fmla="*/ 1677775 w 2605663"/>
                <a:gd name="connsiteY0" fmla="*/ 62793 h 2968427"/>
                <a:gd name="connsiteX1" fmla="*/ 2477319 w 2605663"/>
                <a:gd name="connsiteY1" fmla="*/ 841842 h 2968427"/>
                <a:gd name="connsiteX2" fmla="*/ 2556419 w 2605663"/>
                <a:gd name="connsiteY2" fmla="*/ 1888417 h 2968427"/>
                <a:gd name="connsiteX3" fmla="*/ 1302832 w 2605663"/>
                <a:gd name="connsiteY3" fmla="*/ 1484214 h 2968427"/>
                <a:gd name="connsiteX4" fmla="*/ 1677775 w 2605663"/>
                <a:gd name="connsiteY4" fmla="*/ 62793 h 2968427"/>
                <a:gd name="connsiteX0" fmla="*/ 1677775 w 2605663"/>
                <a:gd name="connsiteY0" fmla="*/ 62793 h 2968427"/>
                <a:gd name="connsiteX1" fmla="*/ 2477319 w 2605663"/>
                <a:gd name="connsiteY1" fmla="*/ 841842 h 2968427"/>
                <a:gd name="connsiteX2" fmla="*/ 2556419 w 2605663"/>
                <a:gd name="connsiteY2" fmla="*/ 1888417 h 2968427"/>
                <a:gd name="connsiteX0" fmla="*/ 374943 w 1302831"/>
                <a:gd name="connsiteY0" fmla="*/ 157488 h 1983112"/>
                <a:gd name="connsiteX1" fmla="*/ 1174487 w 1302831"/>
                <a:gd name="connsiteY1" fmla="*/ 936537 h 1983112"/>
                <a:gd name="connsiteX2" fmla="*/ 1253587 w 1302831"/>
                <a:gd name="connsiteY2" fmla="*/ 1983112 h 1983112"/>
                <a:gd name="connsiteX3" fmla="*/ 0 w 1302831"/>
                <a:gd name="connsiteY3" fmla="*/ 1578909 h 1983112"/>
                <a:gd name="connsiteX4" fmla="*/ 374943 w 1302831"/>
                <a:gd name="connsiteY4" fmla="*/ 157488 h 1983112"/>
                <a:gd name="connsiteX0" fmla="*/ 199250 w 1302831"/>
                <a:gd name="connsiteY0" fmla="*/ 0 h 1983112"/>
                <a:gd name="connsiteX1" fmla="*/ 1174487 w 1302831"/>
                <a:gd name="connsiteY1" fmla="*/ 936537 h 1983112"/>
                <a:gd name="connsiteX2" fmla="*/ 1253587 w 1302831"/>
                <a:gd name="connsiteY2" fmla="*/ 1983112 h 1983112"/>
                <a:gd name="connsiteX0" fmla="*/ 374943 w 1302831"/>
                <a:gd name="connsiteY0" fmla="*/ 157488 h 1983112"/>
                <a:gd name="connsiteX1" fmla="*/ 1174487 w 1302831"/>
                <a:gd name="connsiteY1" fmla="*/ 936537 h 1983112"/>
                <a:gd name="connsiteX2" fmla="*/ 1253587 w 1302831"/>
                <a:gd name="connsiteY2" fmla="*/ 1983112 h 1983112"/>
                <a:gd name="connsiteX3" fmla="*/ 0 w 1302831"/>
                <a:gd name="connsiteY3" fmla="*/ 1578909 h 1983112"/>
                <a:gd name="connsiteX4" fmla="*/ 374943 w 1302831"/>
                <a:gd name="connsiteY4" fmla="*/ 157488 h 1983112"/>
                <a:gd name="connsiteX0" fmla="*/ 199250 w 1302831"/>
                <a:gd name="connsiteY0" fmla="*/ 0 h 1983112"/>
                <a:gd name="connsiteX1" fmla="*/ 1174487 w 1302831"/>
                <a:gd name="connsiteY1" fmla="*/ 936537 h 1983112"/>
                <a:gd name="connsiteX2" fmla="*/ 1253587 w 1302831"/>
                <a:gd name="connsiteY2" fmla="*/ 1983112 h 1983112"/>
                <a:gd name="connsiteX0" fmla="*/ 374943 w 1302831"/>
                <a:gd name="connsiteY0" fmla="*/ 157488 h 1983112"/>
                <a:gd name="connsiteX1" fmla="*/ 1174487 w 1302831"/>
                <a:gd name="connsiteY1" fmla="*/ 936537 h 1983112"/>
                <a:gd name="connsiteX2" fmla="*/ 1253587 w 1302831"/>
                <a:gd name="connsiteY2" fmla="*/ 1983112 h 1983112"/>
                <a:gd name="connsiteX3" fmla="*/ 0 w 1302831"/>
                <a:gd name="connsiteY3" fmla="*/ 1578909 h 1983112"/>
                <a:gd name="connsiteX4" fmla="*/ 374943 w 1302831"/>
                <a:gd name="connsiteY4" fmla="*/ 157488 h 1983112"/>
                <a:gd name="connsiteX0" fmla="*/ 199250 w 1302831"/>
                <a:gd name="connsiteY0" fmla="*/ 0 h 1983112"/>
                <a:gd name="connsiteX1" fmla="*/ 1100079 w 1302831"/>
                <a:gd name="connsiteY1" fmla="*/ 1063108 h 1983112"/>
                <a:gd name="connsiteX2" fmla="*/ 1253587 w 1302831"/>
                <a:gd name="connsiteY2" fmla="*/ 1983112 h 1983112"/>
                <a:gd name="connsiteX0" fmla="*/ 374943 w 1302831"/>
                <a:gd name="connsiteY0" fmla="*/ 157488 h 2118173"/>
                <a:gd name="connsiteX1" fmla="*/ 1174487 w 1302831"/>
                <a:gd name="connsiteY1" fmla="*/ 936537 h 2118173"/>
                <a:gd name="connsiteX2" fmla="*/ 1253587 w 1302831"/>
                <a:gd name="connsiteY2" fmla="*/ 1983112 h 2118173"/>
                <a:gd name="connsiteX3" fmla="*/ 0 w 1302831"/>
                <a:gd name="connsiteY3" fmla="*/ 1578909 h 2118173"/>
                <a:gd name="connsiteX4" fmla="*/ 374943 w 1302831"/>
                <a:gd name="connsiteY4" fmla="*/ 157488 h 2118173"/>
                <a:gd name="connsiteX0" fmla="*/ 199250 w 1302831"/>
                <a:gd name="connsiteY0" fmla="*/ 0 h 2118173"/>
                <a:gd name="connsiteX1" fmla="*/ 1100079 w 1302831"/>
                <a:gd name="connsiteY1" fmla="*/ 1063108 h 2118173"/>
                <a:gd name="connsiteX2" fmla="*/ 1212230 w 1302831"/>
                <a:gd name="connsiteY2" fmla="*/ 2118173 h 211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2831" h="2118173" stroke="0" extrusionOk="0">
                  <a:moveTo>
                    <a:pt x="374943" y="157488"/>
                  </a:moveTo>
                  <a:cubicBezTo>
                    <a:pt x="725739" y="277580"/>
                    <a:pt x="1015954" y="560356"/>
                    <a:pt x="1174487" y="936537"/>
                  </a:cubicBezTo>
                  <a:cubicBezTo>
                    <a:pt x="1311960" y="1262746"/>
                    <a:pt x="1340090" y="1634933"/>
                    <a:pt x="1253587" y="1983112"/>
                  </a:cubicBezTo>
                  <a:lnTo>
                    <a:pt x="0" y="1578909"/>
                  </a:lnTo>
                  <a:lnTo>
                    <a:pt x="374943" y="157488"/>
                  </a:lnTo>
                  <a:close/>
                </a:path>
                <a:path w="1302831" h="2118173" fill="none">
                  <a:moveTo>
                    <a:pt x="199250" y="0"/>
                  </a:moveTo>
                  <a:cubicBezTo>
                    <a:pt x="523987" y="206712"/>
                    <a:pt x="941546" y="686927"/>
                    <a:pt x="1100079" y="1063108"/>
                  </a:cubicBezTo>
                  <a:cubicBezTo>
                    <a:pt x="1237552" y="1389317"/>
                    <a:pt x="1298733" y="1769994"/>
                    <a:pt x="1212230" y="2118173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17"/>
            <p:cNvSpPr/>
            <p:nvPr/>
          </p:nvSpPr>
          <p:spPr>
            <a:xfrm rot="4440704">
              <a:off x="1227923" y="3731515"/>
              <a:ext cx="1302831" cy="1882404"/>
            </a:xfrm>
            <a:custGeom>
              <a:avLst/>
              <a:gdLst>
                <a:gd name="connsiteX0" fmla="*/ 1677775 w 2605663"/>
                <a:gd name="connsiteY0" fmla="*/ 62793 h 2968427"/>
                <a:gd name="connsiteX1" fmla="*/ 2477319 w 2605663"/>
                <a:gd name="connsiteY1" fmla="*/ 841842 h 2968427"/>
                <a:gd name="connsiteX2" fmla="*/ 2556419 w 2605663"/>
                <a:gd name="connsiteY2" fmla="*/ 1888417 h 2968427"/>
                <a:gd name="connsiteX3" fmla="*/ 1302832 w 2605663"/>
                <a:gd name="connsiteY3" fmla="*/ 1484214 h 2968427"/>
                <a:gd name="connsiteX4" fmla="*/ 1677775 w 2605663"/>
                <a:gd name="connsiteY4" fmla="*/ 62793 h 2968427"/>
                <a:gd name="connsiteX0" fmla="*/ 1677775 w 2605663"/>
                <a:gd name="connsiteY0" fmla="*/ 62793 h 2968427"/>
                <a:gd name="connsiteX1" fmla="*/ 2477319 w 2605663"/>
                <a:gd name="connsiteY1" fmla="*/ 841842 h 2968427"/>
                <a:gd name="connsiteX2" fmla="*/ 2556419 w 2605663"/>
                <a:gd name="connsiteY2" fmla="*/ 1888417 h 2968427"/>
                <a:gd name="connsiteX0" fmla="*/ 374943 w 1302831"/>
                <a:gd name="connsiteY0" fmla="*/ 157488 h 1983112"/>
                <a:gd name="connsiteX1" fmla="*/ 1174487 w 1302831"/>
                <a:gd name="connsiteY1" fmla="*/ 936537 h 1983112"/>
                <a:gd name="connsiteX2" fmla="*/ 1253587 w 1302831"/>
                <a:gd name="connsiteY2" fmla="*/ 1983112 h 1983112"/>
                <a:gd name="connsiteX3" fmla="*/ 0 w 1302831"/>
                <a:gd name="connsiteY3" fmla="*/ 1578909 h 1983112"/>
                <a:gd name="connsiteX4" fmla="*/ 374943 w 1302831"/>
                <a:gd name="connsiteY4" fmla="*/ 157488 h 1983112"/>
                <a:gd name="connsiteX0" fmla="*/ 199250 w 1302831"/>
                <a:gd name="connsiteY0" fmla="*/ 0 h 1983112"/>
                <a:gd name="connsiteX1" fmla="*/ 1174487 w 1302831"/>
                <a:gd name="connsiteY1" fmla="*/ 936537 h 1983112"/>
                <a:gd name="connsiteX2" fmla="*/ 1253587 w 1302831"/>
                <a:gd name="connsiteY2" fmla="*/ 1983112 h 1983112"/>
                <a:gd name="connsiteX0" fmla="*/ 374943 w 1302831"/>
                <a:gd name="connsiteY0" fmla="*/ 157488 h 1983112"/>
                <a:gd name="connsiteX1" fmla="*/ 1174487 w 1302831"/>
                <a:gd name="connsiteY1" fmla="*/ 936537 h 1983112"/>
                <a:gd name="connsiteX2" fmla="*/ 1253587 w 1302831"/>
                <a:gd name="connsiteY2" fmla="*/ 1983112 h 1983112"/>
                <a:gd name="connsiteX3" fmla="*/ 0 w 1302831"/>
                <a:gd name="connsiteY3" fmla="*/ 1578909 h 1983112"/>
                <a:gd name="connsiteX4" fmla="*/ 374943 w 1302831"/>
                <a:gd name="connsiteY4" fmla="*/ 157488 h 1983112"/>
                <a:gd name="connsiteX0" fmla="*/ 199250 w 1302831"/>
                <a:gd name="connsiteY0" fmla="*/ 0 h 1983112"/>
                <a:gd name="connsiteX1" fmla="*/ 1174487 w 1302831"/>
                <a:gd name="connsiteY1" fmla="*/ 936537 h 1983112"/>
                <a:gd name="connsiteX2" fmla="*/ 1253587 w 1302831"/>
                <a:gd name="connsiteY2" fmla="*/ 1983112 h 1983112"/>
                <a:gd name="connsiteX0" fmla="*/ 374943 w 1302831"/>
                <a:gd name="connsiteY0" fmla="*/ 157488 h 1983112"/>
                <a:gd name="connsiteX1" fmla="*/ 1174487 w 1302831"/>
                <a:gd name="connsiteY1" fmla="*/ 936537 h 1983112"/>
                <a:gd name="connsiteX2" fmla="*/ 1253587 w 1302831"/>
                <a:gd name="connsiteY2" fmla="*/ 1983112 h 1983112"/>
                <a:gd name="connsiteX3" fmla="*/ 0 w 1302831"/>
                <a:gd name="connsiteY3" fmla="*/ 1578909 h 1983112"/>
                <a:gd name="connsiteX4" fmla="*/ 374943 w 1302831"/>
                <a:gd name="connsiteY4" fmla="*/ 157488 h 1983112"/>
                <a:gd name="connsiteX0" fmla="*/ 199250 w 1302831"/>
                <a:gd name="connsiteY0" fmla="*/ 0 h 1983112"/>
                <a:gd name="connsiteX1" fmla="*/ 1100079 w 1302831"/>
                <a:gd name="connsiteY1" fmla="*/ 1063108 h 1983112"/>
                <a:gd name="connsiteX2" fmla="*/ 1253587 w 1302831"/>
                <a:gd name="connsiteY2" fmla="*/ 1983112 h 1983112"/>
                <a:gd name="connsiteX0" fmla="*/ 374943 w 1302831"/>
                <a:gd name="connsiteY0" fmla="*/ 157488 h 2118173"/>
                <a:gd name="connsiteX1" fmla="*/ 1174487 w 1302831"/>
                <a:gd name="connsiteY1" fmla="*/ 936537 h 2118173"/>
                <a:gd name="connsiteX2" fmla="*/ 1253587 w 1302831"/>
                <a:gd name="connsiteY2" fmla="*/ 1983112 h 2118173"/>
                <a:gd name="connsiteX3" fmla="*/ 0 w 1302831"/>
                <a:gd name="connsiteY3" fmla="*/ 1578909 h 2118173"/>
                <a:gd name="connsiteX4" fmla="*/ 374943 w 1302831"/>
                <a:gd name="connsiteY4" fmla="*/ 157488 h 2118173"/>
                <a:gd name="connsiteX0" fmla="*/ 199250 w 1302831"/>
                <a:gd name="connsiteY0" fmla="*/ 0 h 2118173"/>
                <a:gd name="connsiteX1" fmla="*/ 1100079 w 1302831"/>
                <a:gd name="connsiteY1" fmla="*/ 1063108 h 2118173"/>
                <a:gd name="connsiteX2" fmla="*/ 1212230 w 1302831"/>
                <a:gd name="connsiteY2" fmla="*/ 2118173 h 2118173"/>
                <a:gd name="connsiteX0" fmla="*/ 374943 w 1302831"/>
                <a:gd name="connsiteY0" fmla="*/ 51116 h 2011801"/>
                <a:gd name="connsiteX1" fmla="*/ 1174487 w 1302831"/>
                <a:gd name="connsiteY1" fmla="*/ 830165 h 2011801"/>
                <a:gd name="connsiteX2" fmla="*/ 1253587 w 1302831"/>
                <a:gd name="connsiteY2" fmla="*/ 1876740 h 2011801"/>
                <a:gd name="connsiteX3" fmla="*/ 0 w 1302831"/>
                <a:gd name="connsiteY3" fmla="*/ 1472537 h 2011801"/>
                <a:gd name="connsiteX4" fmla="*/ 374943 w 1302831"/>
                <a:gd name="connsiteY4" fmla="*/ 51116 h 2011801"/>
                <a:gd name="connsiteX0" fmla="*/ 244634 w 1302831"/>
                <a:gd name="connsiteY0" fmla="*/ 0 h 2011801"/>
                <a:gd name="connsiteX1" fmla="*/ 1100079 w 1302831"/>
                <a:gd name="connsiteY1" fmla="*/ 956736 h 2011801"/>
                <a:gd name="connsiteX2" fmla="*/ 1212230 w 1302831"/>
                <a:gd name="connsiteY2" fmla="*/ 2011801 h 2011801"/>
                <a:gd name="connsiteX0" fmla="*/ 374943 w 1302831"/>
                <a:gd name="connsiteY0" fmla="*/ 51116 h 1876740"/>
                <a:gd name="connsiteX1" fmla="*/ 1174487 w 1302831"/>
                <a:gd name="connsiteY1" fmla="*/ 830165 h 1876740"/>
                <a:gd name="connsiteX2" fmla="*/ 1253587 w 1302831"/>
                <a:gd name="connsiteY2" fmla="*/ 1876740 h 1876740"/>
                <a:gd name="connsiteX3" fmla="*/ 0 w 1302831"/>
                <a:gd name="connsiteY3" fmla="*/ 1472537 h 1876740"/>
                <a:gd name="connsiteX4" fmla="*/ 374943 w 1302831"/>
                <a:gd name="connsiteY4" fmla="*/ 51116 h 1876740"/>
                <a:gd name="connsiteX0" fmla="*/ 244634 w 1302831"/>
                <a:gd name="connsiteY0" fmla="*/ 0 h 1876740"/>
                <a:gd name="connsiteX1" fmla="*/ 1100079 w 1302831"/>
                <a:gd name="connsiteY1" fmla="*/ 956736 h 1876740"/>
                <a:gd name="connsiteX2" fmla="*/ 1257040 w 1302831"/>
                <a:gd name="connsiteY2" fmla="*/ 1855409 h 1876740"/>
                <a:gd name="connsiteX0" fmla="*/ 374943 w 1302831"/>
                <a:gd name="connsiteY0" fmla="*/ 51116 h 1876740"/>
                <a:gd name="connsiteX1" fmla="*/ 1174487 w 1302831"/>
                <a:gd name="connsiteY1" fmla="*/ 830165 h 1876740"/>
                <a:gd name="connsiteX2" fmla="*/ 1253587 w 1302831"/>
                <a:gd name="connsiteY2" fmla="*/ 1876740 h 1876740"/>
                <a:gd name="connsiteX3" fmla="*/ 0 w 1302831"/>
                <a:gd name="connsiteY3" fmla="*/ 1472537 h 1876740"/>
                <a:gd name="connsiteX4" fmla="*/ 374943 w 1302831"/>
                <a:gd name="connsiteY4" fmla="*/ 51116 h 1876740"/>
                <a:gd name="connsiteX0" fmla="*/ 244634 w 1302831"/>
                <a:gd name="connsiteY0" fmla="*/ 0 h 1876740"/>
                <a:gd name="connsiteX1" fmla="*/ 1100079 w 1302831"/>
                <a:gd name="connsiteY1" fmla="*/ 956736 h 1876740"/>
                <a:gd name="connsiteX2" fmla="*/ 1257040 w 1302831"/>
                <a:gd name="connsiteY2" fmla="*/ 1855409 h 1876740"/>
                <a:gd name="connsiteX0" fmla="*/ 374943 w 1302831"/>
                <a:gd name="connsiteY0" fmla="*/ 51116 h 1882404"/>
                <a:gd name="connsiteX1" fmla="*/ 1174487 w 1302831"/>
                <a:gd name="connsiteY1" fmla="*/ 830165 h 1882404"/>
                <a:gd name="connsiteX2" fmla="*/ 1253587 w 1302831"/>
                <a:gd name="connsiteY2" fmla="*/ 1876740 h 1882404"/>
                <a:gd name="connsiteX3" fmla="*/ 0 w 1302831"/>
                <a:gd name="connsiteY3" fmla="*/ 1472537 h 1882404"/>
                <a:gd name="connsiteX4" fmla="*/ 374943 w 1302831"/>
                <a:gd name="connsiteY4" fmla="*/ 51116 h 1882404"/>
                <a:gd name="connsiteX0" fmla="*/ 244634 w 1302831"/>
                <a:gd name="connsiteY0" fmla="*/ 0 h 1882404"/>
                <a:gd name="connsiteX1" fmla="*/ 1100079 w 1302831"/>
                <a:gd name="connsiteY1" fmla="*/ 956736 h 1882404"/>
                <a:gd name="connsiteX2" fmla="*/ 1290154 w 1302831"/>
                <a:gd name="connsiteY2" fmla="*/ 1882404 h 18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2831" h="1882404" stroke="0" extrusionOk="0">
                  <a:moveTo>
                    <a:pt x="374943" y="51116"/>
                  </a:moveTo>
                  <a:cubicBezTo>
                    <a:pt x="725739" y="171208"/>
                    <a:pt x="1015954" y="453984"/>
                    <a:pt x="1174487" y="830165"/>
                  </a:cubicBezTo>
                  <a:cubicBezTo>
                    <a:pt x="1311960" y="1156374"/>
                    <a:pt x="1340090" y="1528561"/>
                    <a:pt x="1253587" y="1876740"/>
                  </a:cubicBezTo>
                  <a:lnTo>
                    <a:pt x="0" y="1472537"/>
                  </a:lnTo>
                  <a:lnTo>
                    <a:pt x="374943" y="51116"/>
                  </a:lnTo>
                  <a:close/>
                </a:path>
                <a:path w="1302831" h="1882404" fill="none">
                  <a:moveTo>
                    <a:pt x="244634" y="0"/>
                  </a:moveTo>
                  <a:cubicBezTo>
                    <a:pt x="569371" y="206712"/>
                    <a:pt x="941546" y="580555"/>
                    <a:pt x="1100079" y="956736"/>
                  </a:cubicBezTo>
                  <a:cubicBezTo>
                    <a:pt x="1237552" y="1282945"/>
                    <a:pt x="1294220" y="1516440"/>
                    <a:pt x="1290154" y="1882404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0"/>
            <p:cNvSpPr/>
            <p:nvPr/>
          </p:nvSpPr>
          <p:spPr>
            <a:xfrm rot="10800000">
              <a:off x="3038688" y="6784455"/>
              <a:ext cx="1799803" cy="1593523"/>
            </a:xfrm>
            <a:custGeom>
              <a:avLst/>
              <a:gdLst>
                <a:gd name="connsiteX0" fmla="*/ 0 w 1704440"/>
                <a:gd name="connsiteY0" fmla="*/ 1581051 h 1581051"/>
                <a:gd name="connsiteX1" fmla="*/ 1670777 w 1704440"/>
                <a:gd name="connsiteY1" fmla="*/ 0 h 1581051"/>
                <a:gd name="connsiteX2" fmla="*/ 1704440 w 1704440"/>
                <a:gd name="connsiteY2" fmla="*/ 1581051 h 1581051"/>
                <a:gd name="connsiteX3" fmla="*/ 0 w 1704440"/>
                <a:gd name="connsiteY3" fmla="*/ 1581051 h 1581051"/>
                <a:gd name="connsiteX0" fmla="*/ 0 w 1715656"/>
                <a:gd name="connsiteY0" fmla="*/ 1575441 h 1575441"/>
                <a:gd name="connsiteX1" fmla="*/ 1715656 w 1715656"/>
                <a:gd name="connsiteY1" fmla="*/ 0 h 1575441"/>
                <a:gd name="connsiteX2" fmla="*/ 1704440 w 1715656"/>
                <a:gd name="connsiteY2" fmla="*/ 1575441 h 1575441"/>
                <a:gd name="connsiteX3" fmla="*/ 0 w 1715656"/>
                <a:gd name="connsiteY3" fmla="*/ 1575441 h 1575441"/>
                <a:gd name="connsiteX0" fmla="*/ 0 w 1715656"/>
                <a:gd name="connsiteY0" fmla="*/ 1575441 h 1575441"/>
                <a:gd name="connsiteX1" fmla="*/ 1565139 w 1715656"/>
                <a:gd name="connsiteY1" fmla="*/ 140580 h 1575441"/>
                <a:gd name="connsiteX2" fmla="*/ 1715656 w 1715656"/>
                <a:gd name="connsiteY2" fmla="*/ 0 h 1575441"/>
                <a:gd name="connsiteX3" fmla="*/ 1704440 w 1715656"/>
                <a:gd name="connsiteY3" fmla="*/ 1575441 h 1575441"/>
                <a:gd name="connsiteX4" fmla="*/ 0 w 1715656"/>
                <a:gd name="connsiteY4" fmla="*/ 1575441 h 1575441"/>
                <a:gd name="connsiteX0" fmla="*/ 0 w 1715656"/>
                <a:gd name="connsiteY0" fmla="*/ 1575441 h 1575441"/>
                <a:gd name="connsiteX1" fmla="*/ 1587579 w 1715656"/>
                <a:gd name="connsiteY1" fmla="*/ 5945 h 1575441"/>
                <a:gd name="connsiteX2" fmla="*/ 1715656 w 1715656"/>
                <a:gd name="connsiteY2" fmla="*/ 0 h 1575441"/>
                <a:gd name="connsiteX3" fmla="*/ 1704440 w 1715656"/>
                <a:gd name="connsiteY3" fmla="*/ 1575441 h 1575441"/>
                <a:gd name="connsiteX4" fmla="*/ 0 w 1715656"/>
                <a:gd name="connsiteY4" fmla="*/ 1575441 h 1575441"/>
                <a:gd name="connsiteX0" fmla="*/ 0 w 1715656"/>
                <a:gd name="connsiteY0" fmla="*/ 1575441 h 1575441"/>
                <a:gd name="connsiteX1" fmla="*/ 1587579 w 1715656"/>
                <a:gd name="connsiteY1" fmla="*/ 5945 h 1575441"/>
                <a:gd name="connsiteX2" fmla="*/ 1715656 w 1715656"/>
                <a:gd name="connsiteY2" fmla="*/ 0 h 1575441"/>
                <a:gd name="connsiteX3" fmla="*/ 1704440 w 1715656"/>
                <a:gd name="connsiteY3" fmla="*/ 1575441 h 1575441"/>
                <a:gd name="connsiteX4" fmla="*/ 0 w 1715656"/>
                <a:gd name="connsiteY4" fmla="*/ 1575441 h 1575441"/>
                <a:gd name="connsiteX0" fmla="*/ 0 w 1715656"/>
                <a:gd name="connsiteY0" fmla="*/ 1575441 h 1575441"/>
                <a:gd name="connsiteX1" fmla="*/ 1587579 w 1715656"/>
                <a:gd name="connsiteY1" fmla="*/ 5945 h 1575441"/>
                <a:gd name="connsiteX2" fmla="*/ 1715656 w 1715656"/>
                <a:gd name="connsiteY2" fmla="*/ 0 h 1575441"/>
                <a:gd name="connsiteX3" fmla="*/ 1704440 w 1715656"/>
                <a:gd name="connsiteY3" fmla="*/ 1575441 h 1575441"/>
                <a:gd name="connsiteX4" fmla="*/ 0 w 1715656"/>
                <a:gd name="connsiteY4" fmla="*/ 1575441 h 1575441"/>
                <a:gd name="connsiteX0" fmla="*/ 0 w 1766144"/>
                <a:gd name="connsiteY0" fmla="*/ 1524952 h 1575441"/>
                <a:gd name="connsiteX1" fmla="*/ 1638067 w 1766144"/>
                <a:gd name="connsiteY1" fmla="*/ 5945 h 1575441"/>
                <a:gd name="connsiteX2" fmla="*/ 1766144 w 1766144"/>
                <a:gd name="connsiteY2" fmla="*/ 0 h 1575441"/>
                <a:gd name="connsiteX3" fmla="*/ 1754928 w 1766144"/>
                <a:gd name="connsiteY3" fmla="*/ 1575441 h 1575441"/>
                <a:gd name="connsiteX4" fmla="*/ 0 w 1766144"/>
                <a:gd name="connsiteY4" fmla="*/ 1524952 h 1575441"/>
                <a:gd name="connsiteX0" fmla="*/ 0 w 1766144"/>
                <a:gd name="connsiteY0" fmla="*/ 1524952 h 1575441"/>
                <a:gd name="connsiteX1" fmla="*/ 1638067 w 1766144"/>
                <a:gd name="connsiteY1" fmla="*/ 5945 h 1575441"/>
                <a:gd name="connsiteX2" fmla="*/ 1766144 w 1766144"/>
                <a:gd name="connsiteY2" fmla="*/ 0 h 1575441"/>
                <a:gd name="connsiteX3" fmla="*/ 1754928 w 1766144"/>
                <a:gd name="connsiteY3" fmla="*/ 1575441 h 1575441"/>
                <a:gd name="connsiteX4" fmla="*/ 0 w 1766144"/>
                <a:gd name="connsiteY4" fmla="*/ 1524952 h 1575441"/>
                <a:gd name="connsiteX0" fmla="*/ 0 w 1766144"/>
                <a:gd name="connsiteY0" fmla="*/ 1524952 h 1575441"/>
                <a:gd name="connsiteX1" fmla="*/ 1638067 w 1766144"/>
                <a:gd name="connsiteY1" fmla="*/ 5945 h 1575441"/>
                <a:gd name="connsiteX2" fmla="*/ 1766144 w 1766144"/>
                <a:gd name="connsiteY2" fmla="*/ 0 h 1575441"/>
                <a:gd name="connsiteX3" fmla="*/ 1754928 w 1766144"/>
                <a:gd name="connsiteY3" fmla="*/ 1575441 h 1575441"/>
                <a:gd name="connsiteX4" fmla="*/ 0 w 1766144"/>
                <a:gd name="connsiteY4" fmla="*/ 1524952 h 1575441"/>
                <a:gd name="connsiteX0" fmla="*/ 0 w 1766144"/>
                <a:gd name="connsiteY0" fmla="*/ 1524952 h 1575441"/>
                <a:gd name="connsiteX1" fmla="*/ 1638067 w 1766144"/>
                <a:gd name="connsiteY1" fmla="*/ 5945 h 1575441"/>
                <a:gd name="connsiteX2" fmla="*/ 1766144 w 1766144"/>
                <a:gd name="connsiteY2" fmla="*/ 0 h 1575441"/>
                <a:gd name="connsiteX3" fmla="*/ 1754928 w 1766144"/>
                <a:gd name="connsiteY3" fmla="*/ 1575441 h 1575441"/>
                <a:gd name="connsiteX4" fmla="*/ 241222 w 1766144"/>
                <a:gd name="connsiteY4" fmla="*/ 1543034 h 1575441"/>
                <a:gd name="connsiteX5" fmla="*/ 0 w 1766144"/>
                <a:gd name="connsiteY5" fmla="*/ 1524952 h 1575441"/>
                <a:gd name="connsiteX0" fmla="*/ 33659 w 1799803"/>
                <a:gd name="connsiteY0" fmla="*/ 1524952 h 1593523"/>
                <a:gd name="connsiteX1" fmla="*/ 1671726 w 1799803"/>
                <a:gd name="connsiteY1" fmla="*/ 5945 h 1593523"/>
                <a:gd name="connsiteX2" fmla="*/ 1799803 w 1799803"/>
                <a:gd name="connsiteY2" fmla="*/ 0 h 1593523"/>
                <a:gd name="connsiteX3" fmla="*/ 1788587 w 1799803"/>
                <a:gd name="connsiteY3" fmla="*/ 1575441 h 1593523"/>
                <a:gd name="connsiteX4" fmla="*/ 0 w 1799803"/>
                <a:gd name="connsiteY4" fmla="*/ 1593523 h 1593523"/>
                <a:gd name="connsiteX5" fmla="*/ 33659 w 1799803"/>
                <a:gd name="connsiteY5" fmla="*/ 1524952 h 1593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9803" h="1593523">
                  <a:moveTo>
                    <a:pt x="33659" y="1524952"/>
                  </a:moveTo>
                  <a:cubicBezTo>
                    <a:pt x="708707" y="1540330"/>
                    <a:pt x="1686685" y="714234"/>
                    <a:pt x="1671726" y="5945"/>
                  </a:cubicBezTo>
                  <a:lnTo>
                    <a:pt x="1799803" y="0"/>
                  </a:lnTo>
                  <a:cubicBezTo>
                    <a:pt x="1796064" y="525147"/>
                    <a:pt x="1792326" y="1050294"/>
                    <a:pt x="1788587" y="1575441"/>
                  </a:cubicBezTo>
                  <a:lnTo>
                    <a:pt x="0" y="1593523"/>
                  </a:lnTo>
                  <a:lnTo>
                    <a:pt x="33659" y="1524952"/>
                  </a:lnTo>
                  <a:close/>
                </a:path>
              </a:pathLst>
            </a:custGeom>
            <a:pattFill prst="pct50">
              <a:fgClr>
                <a:schemeClr val="tx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169546" y="6849585"/>
              <a:ext cx="1688554" cy="1514650"/>
            </a:xfrm>
            <a:custGeom>
              <a:avLst/>
              <a:gdLst>
                <a:gd name="connsiteX0" fmla="*/ 0 w 1643676"/>
                <a:gd name="connsiteY0" fmla="*/ 1514650 h 1514650"/>
                <a:gd name="connsiteX1" fmla="*/ 89757 w 1643676"/>
                <a:gd name="connsiteY1" fmla="*/ 1138793 h 1514650"/>
                <a:gd name="connsiteX2" fmla="*/ 330979 w 1643676"/>
                <a:gd name="connsiteY2" fmla="*/ 718056 h 1514650"/>
                <a:gd name="connsiteX3" fmla="*/ 650739 w 1643676"/>
                <a:gd name="connsiteY3" fmla="*/ 403907 h 1514650"/>
                <a:gd name="connsiteX4" fmla="*/ 1043426 w 1643676"/>
                <a:gd name="connsiteY4" fmla="*/ 173904 h 1514650"/>
                <a:gd name="connsiteX5" fmla="*/ 1279038 w 1643676"/>
                <a:gd name="connsiteY5" fmla="*/ 72928 h 1514650"/>
                <a:gd name="connsiteX6" fmla="*/ 1531480 w 1643676"/>
                <a:gd name="connsiteY6" fmla="*/ 16829 h 1514650"/>
                <a:gd name="connsiteX7" fmla="*/ 1643676 w 1643676"/>
                <a:gd name="connsiteY7" fmla="*/ 0 h 1514650"/>
                <a:gd name="connsiteX0" fmla="*/ 0 w 1654895"/>
                <a:gd name="connsiteY0" fmla="*/ 1537089 h 1537089"/>
                <a:gd name="connsiteX1" fmla="*/ 100976 w 1654895"/>
                <a:gd name="connsiteY1" fmla="*/ 1138793 h 1537089"/>
                <a:gd name="connsiteX2" fmla="*/ 342198 w 1654895"/>
                <a:gd name="connsiteY2" fmla="*/ 718056 h 1537089"/>
                <a:gd name="connsiteX3" fmla="*/ 661958 w 1654895"/>
                <a:gd name="connsiteY3" fmla="*/ 403907 h 1537089"/>
                <a:gd name="connsiteX4" fmla="*/ 1054645 w 1654895"/>
                <a:gd name="connsiteY4" fmla="*/ 173904 h 1537089"/>
                <a:gd name="connsiteX5" fmla="*/ 1290257 w 1654895"/>
                <a:gd name="connsiteY5" fmla="*/ 72928 h 1537089"/>
                <a:gd name="connsiteX6" fmla="*/ 1542699 w 1654895"/>
                <a:gd name="connsiteY6" fmla="*/ 16829 h 1537089"/>
                <a:gd name="connsiteX7" fmla="*/ 1654895 w 1654895"/>
                <a:gd name="connsiteY7" fmla="*/ 0 h 1537089"/>
                <a:gd name="connsiteX0" fmla="*/ 0 w 1654895"/>
                <a:gd name="connsiteY0" fmla="*/ 1537089 h 1537089"/>
                <a:gd name="connsiteX1" fmla="*/ 100976 w 1654895"/>
                <a:gd name="connsiteY1" fmla="*/ 1138793 h 1537089"/>
                <a:gd name="connsiteX2" fmla="*/ 364637 w 1654895"/>
                <a:gd name="connsiteY2" fmla="*/ 706836 h 1537089"/>
                <a:gd name="connsiteX3" fmla="*/ 661958 w 1654895"/>
                <a:gd name="connsiteY3" fmla="*/ 403907 h 1537089"/>
                <a:gd name="connsiteX4" fmla="*/ 1054645 w 1654895"/>
                <a:gd name="connsiteY4" fmla="*/ 173904 h 1537089"/>
                <a:gd name="connsiteX5" fmla="*/ 1290257 w 1654895"/>
                <a:gd name="connsiteY5" fmla="*/ 72928 h 1537089"/>
                <a:gd name="connsiteX6" fmla="*/ 1542699 w 1654895"/>
                <a:gd name="connsiteY6" fmla="*/ 16829 h 1537089"/>
                <a:gd name="connsiteX7" fmla="*/ 1654895 w 1654895"/>
                <a:gd name="connsiteY7" fmla="*/ 0 h 1537089"/>
                <a:gd name="connsiteX0" fmla="*/ 0 w 1654895"/>
                <a:gd name="connsiteY0" fmla="*/ 1537089 h 1537089"/>
                <a:gd name="connsiteX1" fmla="*/ 100976 w 1654895"/>
                <a:gd name="connsiteY1" fmla="*/ 1138793 h 1537089"/>
                <a:gd name="connsiteX2" fmla="*/ 364637 w 1654895"/>
                <a:gd name="connsiteY2" fmla="*/ 706836 h 1537089"/>
                <a:gd name="connsiteX3" fmla="*/ 690007 w 1654895"/>
                <a:gd name="connsiteY3" fmla="*/ 392687 h 1537089"/>
                <a:gd name="connsiteX4" fmla="*/ 1054645 w 1654895"/>
                <a:gd name="connsiteY4" fmla="*/ 173904 h 1537089"/>
                <a:gd name="connsiteX5" fmla="*/ 1290257 w 1654895"/>
                <a:gd name="connsiteY5" fmla="*/ 72928 h 1537089"/>
                <a:gd name="connsiteX6" fmla="*/ 1542699 w 1654895"/>
                <a:gd name="connsiteY6" fmla="*/ 16829 h 1537089"/>
                <a:gd name="connsiteX7" fmla="*/ 1654895 w 1654895"/>
                <a:gd name="connsiteY7" fmla="*/ 0 h 1537089"/>
                <a:gd name="connsiteX0" fmla="*/ 0 w 1654895"/>
                <a:gd name="connsiteY0" fmla="*/ 1537089 h 1537089"/>
                <a:gd name="connsiteX1" fmla="*/ 100976 w 1654895"/>
                <a:gd name="connsiteY1" fmla="*/ 1138793 h 1537089"/>
                <a:gd name="connsiteX2" fmla="*/ 364637 w 1654895"/>
                <a:gd name="connsiteY2" fmla="*/ 706836 h 1537089"/>
                <a:gd name="connsiteX3" fmla="*/ 690007 w 1654895"/>
                <a:gd name="connsiteY3" fmla="*/ 392687 h 1537089"/>
                <a:gd name="connsiteX4" fmla="*/ 1082694 w 1654895"/>
                <a:gd name="connsiteY4" fmla="*/ 173904 h 1537089"/>
                <a:gd name="connsiteX5" fmla="*/ 1290257 w 1654895"/>
                <a:gd name="connsiteY5" fmla="*/ 72928 h 1537089"/>
                <a:gd name="connsiteX6" fmla="*/ 1542699 w 1654895"/>
                <a:gd name="connsiteY6" fmla="*/ 16829 h 1537089"/>
                <a:gd name="connsiteX7" fmla="*/ 1654895 w 1654895"/>
                <a:gd name="connsiteY7" fmla="*/ 0 h 1537089"/>
                <a:gd name="connsiteX0" fmla="*/ 0 w 1654895"/>
                <a:gd name="connsiteY0" fmla="*/ 1537089 h 1537089"/>
                <a:gd name="connsiteX1" fmla="*/ 100976 w 1654895"/>
                <a:gd name="connsiteY1" fmla="*/ 1138793 h 1537089"/>
                <a:gd name="connsiteX2" fmla="*/ 364637 w 1654895"/>
                <a:gd name="connsiteY2" fmla="*/ 706836 h 1537089"/>
                <a:gd name="connsiteX3" fmla="*/ 690007 w 1654895"/>
                <a:gd name="connsiteY3" fmla="*/ 392687 h 1537089"/>
                <a:gd name="connsiteX4" fmla="*/ 1082694 w 1654895"/>
                <a:gd name="connsiteY4" fmla="*/ 173904 h 1537089"/>
                <a:gd name="connsiteX5" fmla="*/ 1351965 w 1654895"/>
                <a:gd name="connsiteY5" fmla="*/ 72928 h 1537089"/>
                <a:gd name="connsiteX6" fmla="*/ 1542699 w 1654895"/>
                <a:gd name="connsiteY6" fmla="*/ 16829 h 1537089"/>
                <a:gd name="connsiteX7" fmla="*/ 1654895 w 1654895"/>
                <a:gd name="connsiteY7" fmla="*/ 0 h 1537089"/>
                <a:gd name="connsiteX0" fmla="*/ 0 w 1654895"/>
                <a:gd name="connsiteY0" fmla="*/ 1537089 h 1537089"/>
                <a:gd name="connsiteX1" fmla="*/ 100976 w 1654895"/>
                <a:gd name="connsiteY1" fmla="*/ 1138793 h 1537089"/>
                <a:gd name="connsiteX2" fmla="*/ 364637 w 1654895"/>
                <a:gd name="connsiteY2" fmla="*/ 706836 h 1537089"/>
                <a:gd name="connsiteX3" fmla="*/ 690007 w 1654895"/>
                <a:gd name="connsiteY3" fmla="*/ 392687 h 1537089"/>
                <a:gd name="connsiteX4" fmla="*/ 1082694 w 1654895"/>
                <a:gd name="connsiteY4" fmla="*/ 173904 h 1537089"/>
                <a:gd name="connsiteX5" fmla="*/ 1351965 w 1654895"/>
                <a:gd name="connsiteY5" fmla="*/ 72928 h 1537089"/>
                <a:gd name="connsiteX6" fmla="*/ 1593187 w 1654895"/>
                <a:gd name="connsiteY6" fmla="*/ 28048 h 1537089"/>
                <a:gd name="connsiteX7" fmla="*/ 1654895 w 1654895"/>
                <a:gd name="connsiteY7" fmla="*/ 0 h 1537089"/>
                <a:gd name="connsiteX0" fmla="*/ 0 w 1688554"/>
                <a:gd name="connsiteY0" fmla="*/ 1514650 h 1514650"/>
                <a:gd name="connsiteX1" fmla="*/ 100976 w 1688554"/>
                <a:gd name="connsiteY1" fmla="*/ 1116354 h 1514650"/>
                <a:gd name="connsiteX2" fmla="*/ 364637 w 1688554"/>
                <a:gd name="connsiteY2" fmla="*/ 684397 h 1514650"/>
                <a:gd name="connsiteX3" fmla="*/ 690007 w 1688554"/>
                <a:gd name="connsiteY3" fmla="*/ 370248 h 1514650"/>
                <a:gd name="connsiteX4" fmla="*/ 1082694 w 1688554"/>
                <a:gd name="connsiteY4" fmla="*/ 151465 h 1514650"/>
                <a:gd name="connsiteX5" fmla="*/ 1351965 w 1688554"/>
                <a:gd name="connsiteY5" fmla="*/ 50489 h 1514650"/>
                <a:gd name="connsiteX6" fmla="*/ 1593187 w 1688554"/>
                <a:gd name="connsiteY6" fmla="*/ 5609 h 1514650"/>
                <a:gd name="connsiteX7" fmla="*/ 1688554 w 1688554"/>
                <a:gd name="connsiteY7" fmla="*/ 0 h 151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8554" h="1514650">
                  <a:moveTo>
                    <a:pt x="0" y="1514650"/>
                  </a:moveTo>
                  <a:cubicBezTo>
                    <a:pt x="17297" y="1393104"/>
                    <a:pt x="40203" y="1254729"/>
                    <a:pt x="100976" y="1116354"/>
                  </a:cubicBezTo>
                  <a:cubicBezTo>
                    <a:pt x="161749" y="977979"/>
                    <a:pt x="266465" y="808748"/>
                    <a:pt x="364637" y="684397"/>
                  </a:cubicBezTo>
                  <a:cubicBezTo>
                    <a:pt x="462809" y="560046"/>
                    <a:pt x="570331" y="459070"/>
                    <a:pt x="690007" y="370248"/>
                  </a:cubicBezTo>
                  <a:cubicBezTo>
                    <a:pt x="809683" y="281426"/>
                    <a:pt x="972368" y="204758"/>
                    <a:pt x="1082694" y="151465"/>
                  </a:cubicBezTo>
                  <a:cubicBezTo>
                    <a:pt x="1193020" y="98172"/>
                    <a:pt x="1266883" y="74798"/>
                    <a:pt x="1351965" y="50489"/>
                  </a:cubicBezTo>
                  <a:cubicBezTo>
                    <a:pt x="1437047" y="26180"/>
                    <a:pt x="1537089" y="14024"/>
                    <a:pt x="1593187" y="5609"/>
                  </a:cubicBezTo>
                  <a:cubicBezTo>
                    <a:pt x="1649285" y="-2806"/>
                    <a:pt x="1662842" y="2337"/>
                    <a:pt x="1688554" y="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2"/>
            <p:cNvSpPr/>
            <p:nvPr/>
          </p:nvSpPr>
          <p:spPr>
            <a:xfrm rot="10607393">
              <a:off x="3029160" y="6783933"/>
              <a:ext cx="347676" cy="402622"/>
            </a:xfrm>
            <a:custGeom>
              <a:avLst/>
              <a:gdLst>
                <a:gd name="connsiteX0" fmla="*/ 0 w 263661"/>
                <a:gd name="connsiteY0" fmla="*/ 387077 h 387077"/>
                <a:gd name="connsiteX1" fmla="*/ 263661 w 263661"/>
                <a:gd name="connsiteY1" fmla="*/ 0 h 387077"/>
                <a:gd name="connsiteX2" fmla="*/ 263661 w 263661"/>
                <a:gd name="connsiteY2" fmla="*/ 387077 h 387077"/>
                <a:gd name="connsiteX3" fmla="*/ 0 w 263661"/>
                <a:gd name="connsiteY3" fmla="*/ 387077 h 387077"/>
                <a:gd name="connsiteX0" fmla="*/ 0 w 286065"/>
                <a:gd name="connsiteY0" fmla="*/ 385820 h 385820"/>
                <a:gd name="connsiteX1" fmla="*/ 286065 w 286065"/>
                <a:gd name="connsiteY1" fmla="*/ 0 h 385820"/>
                <a:gd name="connsiteX2" fmla="*/ 263661 w 286065"/>
                <a:gd name="connsiteY2" fmla="*/ 385820 h 385820"/>
                <a:gd name="connsiteX3" fmla="*/ 0 w 286065"/>
                <a:gd name="connsiteY3" fmla="*/ 385820 h 385820"/>
                <a:gd name="connsiteX0" fmla="*/ 0 w 347676"/>
                <a:gd name="connsiteY0" fmla="*/ 382364 h 385820"/>
                <a:gd name="connsiteX1" fmla="*/ 347676 w 347676"/>
                <a:gd name="connsiteY1" fmla="*/ 0 h 385820"/>
                <a:gd name="connsiteX2" fmla="*/ 325272 w 347676"/>
                <a:gd name="connsiteY2" fmla="*/ 385820 h 385820"/>
                <a:gd name="connsiteX3" fmla="*/ 0 w 347676"/>
                <a:gd name="connsiteY3" fmla="*/ 382364 h 385820"/>
                <a:gd name="connsiteX0" fmla="*/ 0 w 347676"/>
                <a:gd name="connsiteY0" fmla="*/ 382364 h 385820"/>
                <a:gd name="connsiteX1" fmla="*/ 347676 w 347676"/>
                <a:gd name="connsiteY1" fmla="*/ 0 h 385820"/>
                <a:gd name="connsiteX2" fmla="*/ 325272 w 347676"/>
                <a:gd name="connsiteY2" fmla="*/ 385820 h 385820"/>
                <a:gd name="connsiteX3" fmla="*/ 0 w 347676"/>
                <a:gd name="connsiteY3" fmla="*/ 382364 h 385820"/>
                <a:gd name="connsiteX0" fmla="*/ 0 w 347676"/>
                <a:gd name="connsiteY0" fmla="*/ 382364 h 385820"/>
                <a:gd name="connsiteX1" fmla="*/ 347676 w 347676"/>
                <a:gd name="connsiteY1" fmla="*/ 0 h 385820"/>
                <a:gd name="connsiteX2" fmla="*/ 325272 w 347676"/>
                <a:gd name="connsiteY2" fmla="*/ 385820 h 385820"/>
                <a:gd name="connsiteX3" fmla="*/ 0 w 347676"/>
                <a:gd name="connsiteY3" fmla="*/ 382364 h 385820"/>
                <a:gd name="connsiteX0" fmla="*/ 0 w 347676"/>
                <a:gd name="connsiteY0" fmla="*/ 382364 h 402622"/>
                <a:gd name="connsiteX1" fmla="*/ 347676 w 347676"/>
                <a:gd name="connsiteY1" fmla="*/ 0 h 402622"/>
                <a:gd name="connsiteX2" fmla="*/ 324330 w 347676"/>
                <a:gd name="connsiteY2" fmla="*/ 402622 h 402622"/>
                <a:gd name="connsiteX3" fmla="*/ 0 w 347676"/>
                <a:gd name="connsiteY3" fmla="*/ 382364 h 40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676" h="402622">
                  <a:moveTo>
                    <a:pt x="0" y="382364"/>
                  </a:moveTo>
                  <a:cubicBezTo>
                    <a:pt x="142012" y="290085"/>
                    <a:pt x="273450" y="185978"/>
                    <a:pt x="347676" y="0"/>
                  </a:cubicBezTo>
                  <a:lnTo>
                    <a:pt x="324330" y="402622"/>
                  </a:lnTo>
                  <a:lnTo>
                    <a:pt x="0" y="382364"/>
                  </a:ln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3"/>
            <p:cNvSpPr/>
            <p:nvPr/>
          </p:nvSpPr>
          <p:spPr>
            <a:xfrm rot="16200000">
              <a:off x="1013130" y="6285504"/>
              <a:ext cx="2039626" cy="1639032"/>
            </a:xfrm>
            <a:custGeom>
              <a:avLst/>
              <a:gdLst>
                <a:gd name="connsiteX0" fmla="*/ 0 w 2207915"/>
                <a:gd name="connsiteY0" fmla="*/ 1981225 h 1981225"/>
                <a:gd name="connsiteX1" fmla="*/ 2207915 w 2207915"/>
                <a:gd name="connsiteY1" fmla="*/ 0 h 1981225"/>
                <a:gd name="connsiteX2" fmla="*/ 2207915 w 2207915"/>
                <a:gd name="connsiteY2" fmla="*/ 1981225 h 1981225"/>
                <a:gd name="connsiteX3" fmla="*/ 0 w 2207915"/>
                <a:gd name="connsiteY3" fmla="*/ 1981225 h 1981225"/>
                <a:gd name="connsiteX0" fmla="*/ 0 w 2207915"/>
                <a:gd name="connsiteY0" fmla="*/ 1981225 h 1981225"/>
                <a:gd name="connsiteX1" fmla="*/ 2207915 w 2207915"/>
                <a:gd name="connsiteY1" fmla="*/ 0 h 1981225"/>
                <a:gd name="connsiteX2" fmla="*/ 2207915 w 2207915"/>
                <a:gd name="connsiteY2" fmla="*/ 1981225 h 1981225"/>
                <a:gd name="connsiteX3" fmla="*/ 0 w 2207915"/>
                <a:gd name="connsiteY3" fmla="*/ 1981225 h 1981225"/>
                <a:gd name="connsiteX0" fmla="*/ 0 w 2207915"/>
                <a:gd name="connsiteY0" fmla="*/ 1981225 h 1981225"/>
                <a:gd name="connsiteX1" fmla="*/ 2207915 w 2207915"/>
                <a:gd name="connsiteY1" fmla="*/ 0 h 1981225"/>
                <a:gd name="connsiteX2" fmla="*/ 2207915 w 2207915"/>
                <a:gd name="connsiteY2" fmla="*/ 1981225 h 1981225"/>
                <a:gd name="connsiteX3" fmla="*/ 0 w 2207915"/>
                <a:gd name="connsiteY3" fmla="*/ 1981225 h 1981225"/>
                <a:gd name="connsiteX0" fmla="*/ 0 w 2207915"/>
                <a:gd name="connsiteY0" fmla="*/ 1801711 h 1801711"/>
                <a:gd name="connsiteX1" fmla="*/ 2202305 w 2207915"/>
                <a:gd name="connsiteY1" fmla="*/ 0 h 1801711"/>
                <a:gd name="connsiteX2" fmla="*/ 2207915 w 2207915"/>
                <a:gd name="connsiteY2" fmla="*/ 1801711 h 1801711"/>
                <a:gd name="connsiteX3" fmla="*/ 0 w 2207915"/>
                <a:gd name="connsiteY3" fmla="*/ 1801711 h 1801711"/>
                <a:gd name="connsiteX0" fmla="*/ 208 w 2272919"/>
                <a:gd name="connsiteY0" fmla="*/ 1890404 h 1890404"/>
                <a:gd name="connsiteX1" fmla="*/ 2075841 w 2272919"/>
                <a:gd name="connsiteY1" fmla="*/ 443068 h 1890404"/>
                <a:gd name="connsiteX2" fmla="*/ 2202513 w 2272919"/>
                <a:gd name="connsiteY2" fmla="*/ 88693 h 1890404"/>
                <a:gd name="connsiteX3" fmla="*/ 2208123 w 2272919"/>
                <a:gd name="connsiteY3" fmla="*/ 1890404 h 1890404"/>
                <a:gd name="connsiteX4" fmla="*/ 208 w 2272919"/>
                <a:gd name="connsiteY4" fmla="*/ 1890404 h 1890404"/>
                <a:gd name="connsiteX0" fmla="*/ 297 w 2208212"/>
                <a:gd name="connsiteY0" fmla="*/ 1884327 h 1884327"/>
                <a:gd name="connsiteX1" fmla="*/ 1554218 w 2208212"/>
                <a:gd name="connsiteY1" fmla="*/ 476262 h 1884327"/>
                <a:gd name="connsiteX2" fmla="*/ 2202602 w 2208212"/>
                <a:gd name="connsiteY2" fmla="*/ 82616 h 1884327"/>
                <a:gd name="connsiteX3" fmla="*/ 2208212 w 2208212"/>
                <a:gd name="connsiteY3" fmla="*/ 1884327 h 1884327"/>
                <a:gd name="connsiteX4" fmla="*/ 297 w 2208212"/>
                <a:gd name="connsiteY4" fmla="*/ 1884327 h 1884327"/>
                <a:gd name="connsiteX0" fmla="*/ 297 w 2208212"/>
                <a:gd name="connsiteY0" fmla="*/ 1801711 h 1801711"/>
                <a:gd name="connsiteX1" fmla="*/ 1554218 w 2208212"/>
                <a:gd name="connsiteY1" fmla="*/ 393646 h 1801711"/>
                <a:gd name="connsiteX2" fmla="*/ 2202602 w 2208212"/>
                <a:gd name="connsiteY2" fmla="*/ 0 h 1801711"/>
                <a:gd name="connsiteX3" fmla="*/ 2208212 w 2208212"/>
                <a:gd name="connsiteY3" fmla="*/ 1801711 h 1801711"/>
                <a:gd name="connsiteX4" fmla="*/ 297 w 2208212"/>
                <a:gd name="connsiteY4" fmla="*/ 1801711 h 1801711"/>
                <a:gd name="connsiteX0" fmla="*/ 243 w 2208158"/>
                <a:gd name="connsiteY0" fmla="*/ 1801711 h 1801711"/>
                <a:gd name="connsiteX1" fmla="*/ 1834655 w 2208158"/>
                <a:gd name="connsiteY1" fmla="*/ 668530 h 1801711"/>
                <a:gd name="connsiteX2" fmla="*/ 2202548 w 2208158"/>
                <a:gd name="connsiteY2" fmla="*/ 0 h 1801711"/>
                <a:gd name="connsiteX3" fmla="*/ 2208158 w 2208158"/>
                <a:gd name="connsiteY3" fmla="*/ 1801711 h 1801711"/>
                <a:gd name="connsiteX4" fmla="*/ 243 w 2208158"/>
                <a:gd name="connsiteY4" fmla="*/ 1801711 h 1801711"/>
                <a:gd name="connsiteX0" fmla="*/ 243 w 2208158"/>
                <a:gd name="connsiteY0" fmla="*/ 1801711 h 1801711"/>
                <a:gd name="connsiteX1" fmla="*/ 1834655 w 2208158"/>
                <a:gd name="connsiteY1" fmla="*/ 668530 h 1801711"/>
                <a:gd name="connsiteX2" fmla="*/ 2202548 w 2208158"/>
                <a:gd name="connsiteY2" fmla="*/ 0 h 1801711"/>
                <a:gd name="connsiteX3" fmla="*/ 2208158 w 2208158"/>
                <a:gd name="connsiteY3" fmla="*/ 1801711 h 1801711"/>
                <a:gd name="connsiteX4" fmla="*/ 243 w 2208158"/>
                <a:gd name="connsiteY4" fmla="*/ 1801711 h 1801711"/>
                <a:gd name="connsiteX0" fmla="*/ 209283 w 2417198"/>
                <a:gd name="connsiteY0" fmla="*/ 1801711 h 1801711"/>
                <a:gd name="connsiteX1" fmla="*/ 299042 w 2417198"/>
                <a:gd name="connsiteY1" fmla="*/ 1655852 h 1801711"/>
                <a:gd name="connsiteX2" fmla="*/ 2043695 w 2417198"/>
                <a:gd name="connsiteY2" fmla="*/ 668530 h 1801711"/>
                <a:gd name="connsiteX3" fmla="*/ 2411588 w 2417198"/>
                <a:gd name="connsiteY3" fmla="*/ 0 h 1801711"/>
                <a:gd name="connsiteX4" fmla="*/ 2417198 w 2417198"/>
                <a:gd name="connsiteY4" fmla="*/ 1801711 h 1801711"/>
                <a:gd name="connsiteX5" fmla="*/ 209283 w 2417198"/>
                <a:gd name="connsiteY5" fmla="*/ 1801711 h 1801711"/>
                <a:gd name="connsiteX0" fmla="*/ 141141 w 2349056"/>
                <a:gd name="connsiteY0" fmla="*/ 1801711 h 1801711"/>
                <a:gd name="connsiteX1" fmla="*/ 477729 w 2349056"/>
                <a:gd name="connsiteY1" fmla="*/ 1560488 h 1801711"/>
                <a:gd name="connsiteX2" fmla="*/ 1975553 w 2349056"/>
                <a:gd name="connsiteY2" fmla="*/ 668530 h 1801711"/>
                <a:gd name="connsiteX3" fmla="*/ 2343446 w 2349056"/>
                <a:gd name="connsiteY3" fmla="*/ 0 h 1801711"/>
                <a:gd name="connsiteX4" fmla="*/ 2349056 w 2349056"/>
                <a:gd name="connsiteY4" fmla="*/ 1801711 h 1801711"/>
                <a:gd name="connsiteX5" fmla="*/ 141141 w 2349056"/>
                <a:gd name="connsiteY5" fmla="*/ 1801711 h 1801711"/>
                <a:gd name="connsiteX0" fmla="*/ 234520 w 2133898"/>
                <a:gd name="connsiteY0" fmla="*/ 1818544 h 1818544"/>
                <a:gd name="connsiteX1" fmla="*/ 262571 w 2133898"/>
                <a:gd name="connsiteY1" fmla="*/ 1560488 h 1818544"/>
                <a:gd name="connsiteX2" fmla="*/ 1760395 w 2133898"/>
                <a:gd name="connsiteY2" fmla="*/ 668530 h 1818544"/>
                <a:gd name="connsiteX3" fmla="*/ 2128288 w 2133898"/>
                <a:gd name="connsiteY3" fmla="*/ 0 h 1818544"/>
                <a:gd name="connsiteX4" fmla="*/ 2133898 w 2133898"/>
                <a:gd name="connsiteY4" fmla="*/ 1801711 h 1818544"/>
                <a:gd name="connsiteX5" fmla="*/ 234520 w 2133898"/>
                <a:gd name="connsiteY5" fmla="*/ 1818544 h 1818544"/>
                <a:gd name="connsiteX0" fmla="*/ 156878 w 2056256"/>
                <a:gd name="connsiteY0" fmla="*/ 1818544 h 1842550"/>
                <a:gd name="connsiteX1" fmla="*/ 420541 w 2056256"/>
                <a:gd name="connsiteY1" fmla="*/ 1740002 h 1842550"/>
                <a:gd name="connsiteX2" fmla="*/ 1682753 w 2056256"/>
                <a:gd name="connsiteY2" fmla="*/ 668530 h 1842550"/>
                <a:gd name="connsiteX3" fmla="*/ 2050646 w 2056256"/>
                <a:gd name="connsiteY3" fmla="*/ 0 h 1842550"/>
                <a:gd name="connsiteX4" fmla="*/ 2056256 w 2056256"/>
                <a:gd name="connsiteY4" fmla="*/ 1801711 h 1842550"/>
                <a:gd name="connsiteX5" fmla="*/ 156878 w 2056256"/>
                <a:gd name="connsiteY5" fmla="*/ 1818544 h 1842550"/>
                <a:gd name="connsiteX0" fmla="*/ 172829 w 2072207"/>
                <a:gd name="connsiteY0" fmla="*/ 1818544 h 1818544"/>
                <a:gd name="connsiteX1" fmla="*/ 436492 w 2072207"/>
                <a:gd name="connsiteY1" fmla="*/ 1740002 h 1818544"/>
                <a:gd name="connsiteX2" fmla="*/ 1698704 w 2072207"/>
                <a:gd name="connsiteY2" fmla="*/ 668530 h 1818544"/>
                <a:gd name="connsiteX3" fmla="*/ 2066597 w 2072207"/>
                <a:gd name="connsiteY3" fmla="*/ 0 h 1818544"/>
                <a:gd name="connsiteX4" fmla="*/ 2072207 w 2072207"/>
                <a:gd name="connsiteY4" fmla="*/ 1801711 h 1818544"/>
                <a:gd name="connsiteX5" fmla="*/ 172829 w 2072207"/>
                <a:gd name="connsiteY5" fmla="*/ 1818544 h 1818544"/>
                <a:gd name="connsiteX0" fmla="*/ 187551 w 2086929"/>
                <a:gd name="connsiteY0" fmla="*/ 1818544 h 1818544"/>
                <a:gd name="connsiteX1" fmla="*/ 400723 w 2086929"/>
                <a:gd name="connsiteY1" fmla="*/ 1717565 h 1818544"/>
                <a:gd name="connsiteX2" fmla="*/ 1713426 w 2086929"/>
                <a:gd name="connsiteY2" fmla="*/ 668530 h 1818544"/>
                <a:gd name="connsiteX3" fmla="*/ 2081319 w 2086929"/>
                <a:gd name="connsiteY3" fmla="*/ 0 h 1818544"/>
                <a:gd name="connsiteX4" fmla="*/ 2086929 w 2086929"/>
                <a:gd name="connsiteY4" fmla="*/ 1801711 h 1818544"/>
                <a:gd name="connsiteX5" fmla="*/ 187551 w 2086929"/>
                <a:gd name="connsiteY5" fmla="*/ 1818544 h 1818544"/>
                <a:gd name="connsiteX0" fmla="*/ 187551 w 2086929"/>
                <a:gd name="connsiteY0" fmla="*/ 1818544 h 1818544"/>
                <a:gd name="connsiteX1" fmla="*/ 400723 w 2086929"/>
                <a:gd name="connsiteY1" fmla="*/ 1717565 h 1818544"/>
                <a:gd name="connsiteX2" fmla="*/ 1062689 w 2086929"/>
                <a:gd name="connsiteY2" fmla="*/ 1212677 h 1818544"/>
                <a:gd name="connsiteX3" fmla="*/ 1713426 w 2086929"/>
                <a:gd name="connsiteY3" fmla="*/ 668530 h 1818544"/>
                <a:gd name="connsiteX4" fmla="*/ 2081319 w 2086929"/>
                <a:gd name="connsiteY4" fmla="*/ 0 h 1818544"/>
                <a:gd name="connsiteX5" fmla="*/ 2086929 w 2086929"/>
                <a:gd name="connsiteY5" fmla="*/ 1801711 h 1818544"/>
                <a:gd name="connsiteX6" fmla="*/ 187551 w 2086929"/>
                <a:gd name="connsiteY6" fmla="*/ 1818544 h 1818544"/>
                <a:gd name="connsiteX0" fmla="*/ 187551 w 2086929"/>
                <a:gd name="connsiteY0" fmla="*/ 1818544 h 1818544"/>
                <a:gd name="connsiteX1" fmla="*/ 400723 w 2086929"/>
                <a:gd name="connsiteY1" fmla="*/ 1717565 h 1818544"/>
                <a:gd name="connsiteX2" fmla="*/ 1174885 w 2086929"/>
                <a:gd name="connsiteY2" fmla="*/ 1358535 h 1818544"/>
                <a:gd name="connsiteX3" fmla="*/ 1713426 w 2086929"/>
                <a:gd name="connsiteY3" fmla="*/ 668530 h 1818544"/>
                <a:gd name="connsiteX4" fmla="*/ 2081319 w 2086929"/>
                <a:gd name="connsiteY4" fmla="*/ 0 h 1818544"/>
                <a:gd name="connsiteX5" fmla="*/ 2086929 w 2086929"/>
                <a:gd name="connsiteY5" fmla="*/ 1801711 h 1818544"/>
                <a:gd name="connsiteX6" fmla="*/ 187551 w 2086929"/>
                <a:gd name="connsiteY6" fmla="*/ 1818544 h 1818544"/>
                <a:gd name="connsiteX0" fmla="*/ 187551 w 2086929"/>
                <a:gd name="connsiteY0" fmla="*/ 1818544 h 1818544"/>
                <a:gd name="connsiteX1" fmla="*/ 400723 w 2086929"/>
                <a:gd name="connsiteY1" fmla="*/ 1717565 h 1818544"/>
                <a:gd name="connsiteX2" fmla="*/ 1174885 w 2086929"/>
                <a:gd name="connsiteY2" fmla="*/ 1358535 h 1818544"/>
                <a:gd name="connsiteX3" fmla="*/ 1713426 w 2086929"/>
                <a:gd name="connsiteY3" fmla="*/ 668530 h 1818544"/>
                <a:gd name="connsiteX4" fmla="*/ 2081319 w 2086929"/>
                <a:gd name="connsiteY4" fmla="*/ 0 h 1818544"/>
                <a:gd name="connsiteX5" fmla="*/ 2086929 w 2086929"/>
                <a:gd name="connsiteY5" fmla="*/ 1801711 h 1818544"/>
                <a:gd name="connsiteX6" fmla="*/ 187551 w 2086929"/>
                <a:gd name="connsiteY6" fmla="*/ 1818544 h 1818544"/>
                <a:gd name="connsiteX0" fmla="*/ 187551 w 2086929"/>
                <a:gd name="connsiteY0" fmla="*/ 1818544 h 1818544"/>
                <a:gd name="connsiteX1" fmla="*/ 400723 w 2086929"/>
                <a:gd name="connsiteY1" fmla="*/ 1717565 h 1818544"/>
                <a:gd name="connsiteX2" fmla="*/ 1174885 w 2086929"/>
                <a:gd name="connsiteY2" fmla="*/ 1358535 h 1818544"/>
                <a:gd name="connsiteX3" fmla="*/ 1713426 w 2086929"/>
                <a:gd name="connsiteY3" fmla="*/ 668530 h 1818544"/>
                <a:gd name="connsiteX4" fmla="*/ 2081319 w 2086929"/>
                <a:gd name="connsiteY4" fmla="*/ 0 h 1818544"/>
                <a:gd name="connsiteX5" fmla="*/ 2086929 w 2086929"/>
                <a:gd name="connsiteY5" fmla="*/ 1801711 h 1818544"/>
                <a:gd name="connsiteX6" fmla="*/ 187551 w 2086929"/>
                <a:gd name="connsiteY6" fmla="*/ 1818544 h 1818544"/>
                <a:gd name="connsiteX0" fmla="*/ 187551 w 2086929"/>
                <a:gd name="connsiteY0" fmla="*/ 1818544 h 1818544"/>
                <a:gd name="connsiteX1" fmla="*/ 400723 w 2086929"/>
                <a:gd name="connsiteY1" fmla="*/ 1717565 h 1818544"/>
                <a:gd name="connsiteX2" fmla="*/ 1174885 w 2086929"/>
                <a:gd name="connsiteY2" fmla="*/ 1358535 h 1818544"/>
                <a:gd name="connsiteX3" fmla="*/ 1713426 w 2086929"/>
                <a:gd name="connsiteY3" fmla="*/ 668530 h 1818544"/>
                <a:gd name="connsiteX4" fmla="*/ 2081319 w 2086929"/>
                <a:gd name="connsiteY4" fmla="*/ 0 h 1818544"/>
                <a:gd name="connsiteX5" fmla="*/ 2086929 w 2086929"/>
                <a:gd name="connsiteY5" fmla="*/ 1801711 h 1818544"/>
                <a:gd name="connsiteX6" fmla="*/ 187551 w 2086929"/>
                <a:gd name="connsiteY6" fmla="*/ 1818544 h 1818544"/>
                <a:gd name="connsiteX0" fmla="*/ 150915 w 2190541"/>
                <a:gd name="connsiteY0" fmla="*/ 1812937 h 1812937"/>
                <a:gd name="connsiteX1" fmla="*/ 504335 w 2190541"/>
                <a:gd name="connsiteY1" fmla="*/ 1717565 h 1812937"/>
                <a:gd name="connsiteX2" fmla="*/ 1278497 w 2190541"/>
                <a:gd name="connsiteY2" fmla="*/ 1358535 h 1812937"/>
                <a:gd name="connsiteX3" fmla="*/ 1817038 w 2190541"/>
                <a:gd name="connsiteY3" fmla="*/ 668530 h 1812937"/>
                <a:gd name="connsiteX4" fmla="*/ 2184931 w 2190541"/>
                <a:gd name="connsiteY4" fmla="*/ 0 h 1812937"/>
                <a:gd name="connsiteX5" fmla="*/ 2190541 w 2190541"/>
                <a:gd name="connsiteY5" fmla="*/ 1801711 h 1812937"/>
                <a:gd name="connsiteX6" fmla="*/ 150915 w 2190541"/>
                <a:gd name="connsiteY6" fmla="*/ 1812937 h 1812937"/>
                <a:gd name="connsiteX0" fmla="*/ 0 w 2039626"/>
                <a:gd name="connsiteY0" fmla="*/ 1812937 h 1812937"/>
                <a:gd name="connsiteX1" fmla="*/ 353420 w 2039626"/>
                <a:gd name="connsiteY1" fmla="*/ 1717565 h 1812937"/>
                <a:gd name="connsiteX2" fmla="*/ 1127582 w 2039626"/>
                <a:gd name="connsiteY2" fmla="*/ 1358535 h 1812937"/>
                <a:gd name="connsiteX3" fmla="*/ 1666123 w 2039626"/>
                <a:gd name="connsiteY3" fmla="*/ 668530 h 1812937"/>
                <a:gd name="connsiteX4" fmla="*/ 2034016 w 2039626"/>
                <a:gd name="connsiteY4" fmla="*/ 0 h 1812937"/>
                <a:gd name="connsiteX5" fmla="*/ 2039626 w 2039626"/>
                <a:gd name="connsiteY5" fmla="*/ 1801711 h 1812937"/>
                <a:gd name="connsiteX6" fmla="*/ 0 w 2039626"/>
                <a:gd name="connsiteY6" fmla="*/ 1812937 h 1812937"/>
                <a:gd name="connsiteX0" fmla="*/ 0 w 2039626"/>
                <a:gd name="connsiteY0" fmla="*/ 1812937 h 1812937"/>
                <a:gd name="connsiteX1" fmla="*/ 353420 w 2039626"/>
                <a:gd name="connsiteY1" fmla="*/ 1717565 h 1812937"/>
                <a:gd name="connsiteX2" fmla="*/ 1127582 w 2039626"/>
                <a:gd name="connsiteY2" fmla="*/ 1358535 h 1812937"/>
                <a:gd name="connsiteX3" fmla="*/ 1666123 w 2039626"/>
                <a:gd name="connsiteY3" fmla="*/ 668530 h 1812937"/>
                <a:gd name="connsiteX4" fmla="*/ 2034016 w 2039626"/>
                <a:gd name="connsiteY4" fmla="*/ 0 h 1812937"/>
                <a:gd name="connsiteX5" fmla="*/ 2039626 w 2039626"/>
                <a:gd name="connsiteY5" fmla="*/ 1801711 h 1812937"/>
                <a:gd name="connsiteX6" fmla="*/ 0 w 2039626"/>
                <a:gd name="connsiteY6" fmla="*/ 1812937 h 1812937"/>
                <a:gd name="connsiteX0" fmla="*/ 0 w 2039626"/>
                <a:gd name="connsiteY0" fmla="*/ 1784888 h 1784888"/>
                <a:gd name="connsiteX1" fmla="*/ 353420 w 2039626"/>
                <a:gd name="connsiteY1" fmla="*/ 1689516 h 1784888"/>
                <a:gd name="connsiteX2" fmla="*/ 1127582 w 2039626"/>
                <a:gd name="connsiteY2" fmla="*/ 1330486 h 1784888"/>
                <a:gd name="connsiteX3" fmla="*/ 1666123 w 2039626"/>
                <a:gd name="connsiteY3" fmla="*/ 640481 h 1784888"/>
                <a:gd name="connsiteX4" fmla="*/ 2022796 w 2039626"/>
                <a:gd name="connsiteY4" fmla="*/ 0 h 1784888"/>
                <a:gd name="connsiteX5" fmla="*/ 2039626 w 2039626"/>
                <a:gd name="connsiteY5" fmla="*/ 1773662 h 1784888"/>
                <a:gd name="connsiteX6" fmla="*/ 0 w 2039626"/>
                <a:gd name="connsiteY6" fmla="*/ 1784888 h 1784888"/>
                <a:gd name="connsiteX0" fmla="*/ 0 w 2039626"/>
                <a:gd name="connsiteY0" fmla="*/ 1784888 h 1784888"/>
                <a:gd name="connsiteX1" fmla="*/ 353420 w 2039626"/>
                <a:gd name="connsiteY1" fmla="*/ 1689516 h 1784888"/>
                <a:gd name="connsiteX2" fmla="*/ 1127582 w 2039626"/>
                <a:gd name="connsiteY2" fmla="*/ 1330486 h 1784888"/>
                <a:gd name="connsiteX3" fmla="*/ 1666123 w 2039626"/>
                <a:gd name="connsiteY3" fmla="*/ 640481 h 1784888"/>
                <a:gd name="connsiteX4" fmla="*/ 2022796 w 2039626"/>
                <a:gd name="connsiteY4" fmla="*/ 0 h 1784888"/>
                <a:gd name="connsiteX5" fmla="*/ 2039626 w 2039626"/>
                <a:gd name="connsiteY5" fmla="*/ 1773662 h 1784888"/>
                <a:gd name="connsiteX6" fmla="*/ 0 w 2039626"/>
                <a:gd name="connsiteY6" fmla="*/ 1784888 h 1784888"/>
                <a:gd name="connsiteX0" fmla="*/ 0 w 2039626"/>
                <a:gd name="connsiteY0" fmla="*/ 1784888 h 1784888"/>
                <a:gd name="connsiteX1" fmla="*/ 353420 w 2039626"/>
                <a:gd name="connsiteY1" fmla="*/ 1689516 h 1784888"/>
                <a:gd name="connsiteX2" fmla="*/ 1127582 w 2039626"/>
                <a:gd name="connsiteY2" fmla="*/ 1330486 h 1784888"/>
                <a:gd name="connsiteX3" fmla="*/ 1666123 w 2039626"/>
                <a:gd name="connsiteY3" fmla="*/ 640481 h 1784888"/>
                <a:gd name="connsiteX4" fmla="*/ 2022796 w 2039626"/>
                <a:gd name="connsiteY4" fmla="*/ 0 h 1784888"/>
                <a:gd name="connsiteX5" fmla="*/ 2039626 w 2039626"/>
                <a:gd name="connsiteY5" fmla="*/ 1773662 h 1784888"/>
                <a:gd name="connsiteX6" fmla="*/ 0 w 2039626"/>
                <a:gd name="connsiteY6" fmla="*/ 1784888 h 1784888"/>
                <a:gd name="connsiteX0" fmla="*/ 0 w 2039626"/>
                <a:gd name="connsiteY0" fmla="*/ 1639032 h 1639032"/>
                <a:gd name="connsiteX1" fmla="*/ 353420 w 2039626"/>
                <a:gd name="connsiteY1" fmla="*/ 1543660 h 1639032"/>
                <a:gd name="connsiteX2" fmla="*/ 1127582 w 2039626"/>
                <a:gd name="connsiteY2" fmla="*/ 1184630 h 1639032"/>
                <a:gd name="connsiteX3" fmla="*/ 1666123 w 2039626"/>
                <a:gd name="connsiteY3" fmla="*/ 494625 h 1639032"/>
                <a:gd name="connsiteX4" fmla="*/ 2022796 w 2039626"/>
                <a:gd name="connsiteY4" fmla="*/ 0 h 1639032"/>
                <a:gd name="connsiteX5" fmla="*/ 2039626 w 2039626"/>
                <a:gd name="connsiteY5" fmla="*/ 1627806 h 1639032"/>
                <a:gd name="connsiteX6" fmla="*/ 0 w 2039626"/>
                <a:gd name="connsiteY6" fmla="*/ 1639032 h 1639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9626" h="1639032">
                  <a:moveTo>
                    <a:pt x="0" y="1639032"/>
                  </a:moveTo>
                  <a:cubicBezTo>
                    <a:pt x="140638" y="1586673"/>
                    <a:pt x="58903" y="1603500"/>
                    <a:pt x="353420" y="1543660"/>
                  </a:cubicBezTo>
                  <a:cubicBezTo>
                    <a:pt x="521712" y="1515613"/>
                    <a:pt x="908798" y="1359469"/>
                    <a:pt x="1127582" y="1184630"/>
                  </a:cubicBezTo>
                  <a:cubicBezTo>
                    <a:pt x="1357586" y="1049062"/>
                    <a:pt x="1524400" y="758449"/>
                    <a:pt x="1666123" y="494625"/>
                  </a:cubicBezTo>
                  <a:cubicBezTo>
                    <a:pt x="1864880" y="127025"/>
                    <a:pt x="1832454" y="78537"/>
                    <a:pt x="2022796" y="0"/>
                  </a:cubicBezTo>
                  <a:cubicBezTo>
                    <a:pt x="2017187" y="619270"/>
                    <a:pt x="2034016" y="1036585"/>
                    <a:pt x="2039626" y="1627806"/>
                  </a:cubicBezTo>
                  <a:lnTo>
                    <a:pt x="0" y="1639032"/>
                  </a:lnTo>
                  <a:close/>
                </a:path>
              </a:pathLst>
            </a:custGeom>
            <a:pattFill prst="pct50">
              <a:fgClr>
                <a:schemeClr val="tx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4"/>
            <p:cNvSpPr/>
            <p:nvPr/>
          </p:nvSpPr>
          <p:spPr>
            <a:xfrm rot="10800000">
              <a:off x="2241962" y="6096427"/>
              <a:ext cx="637682" cy="612913"/>
            </a:xfrm>
            <a:custGeom>
              <a:avLst/>
              <a:gdLst>
                <a:gd name="connsiteX0" fmla="*/ 0 w 606609"/>
                <a:gd name="connsiteY0" fmla="*/ 592217 h 592217"/>
                <a:gd name="connsiteX1" fmla="*/ 13946 w 606609"/>
                <a:gd name="connsiteY1" fmla="*/ 0 h 592217"/>
                <a:gd name="connsiteX2" fmla="*/ 606609 w 606609"/>
                <a:gd name="connsiteY2" fmla="*/ 592217 h 592217"/>
                <a:gd name="connsiteX3" fmla="*/ 0 w 606609"/>
                <a:gd name="connsiteY3" fmla="*/ 592217 h 592217"/>
                <a:gd name="connsiteX0" fmla="*/ 0 w 606609"/>
                <a:gd name="connsiteY0" fmla="*/ 592217 h 592217"/>
                <a:gd name="connsiteX1" fmla="*/ 13946 w 606609"/>
                <a:gd name="connsiteY1" fmla="*/ 0 h 592217"/>
                <a:gd name="connsiteX2" fmla="*/ 606609 w 606609"/>
                <a:gd name="connsiteY2" fmla="*/ 592217 h 592217"/>
                <a:gd name="connsiteX3" fmla="*/ 0 w 606609"/>
                <a:gd name="connsiteY3" fmla="*/ 592217 h 592217"/>
                <a:gd name="connsiteX0" fmla="*/ 0 w 606609"/>
                <a:gd name="connsiteY0" fmla="*/ 592217 h 592217"/>
                <a:gd name="connsiteX1" fmla="*/ 13946 w 606609"/>
                <a:gd name="connsiteY1" fmla="*/ 0 h 592217"/>
                <a:gd name="connsiteX2" fmla="*/ 606609 w 606609"/>
                <a:gd name="connsiteY2" fmla="*/ 592217 h 592217"/>
                <a:gd name="connsiteX3" fmla="*/ 0 w 606609"/>
                <a:gd name="connsiteY3" fmla="*/ 592217 h 592217"/>
                <a:gd name="connsiteX0" fmla="*/ 0 w 606609"/>
                <a:gd name="connsiteY0" fmla="*/ 620266 h 620266"/>
                <a:gd name="connsiteX1" fmla="*/ 25166 w 606609"/>
                <a:gd name="connsiteY1" fmla="*/ 0 h 620266"/>
                <a:gd name="connsiteX2" fmla="*/ 606609 w 606609"/>
                <a:gd name="connsiteY2" fmla="*/ 620266 h 620266"/>
                <a:gd name="connsiteX3" fmla="*/ 0 w 606609"/>
                <a:gd name="connsiteY3" fmla="*/ 620266 h 62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609" h="620266">
                  <a:moveTo>
                    <a:pt x="0" y="620266"/>
                  </a:moveTo>
                  <a:lnTo>
                    <a:pt x="25166" y="0"/>
                  </a:lnTo>
                  <a:cubicBezTo>
                    <a:pt x="116134" y="270334"/>
                    <a:pt x="358566" y="490178"/>
                    <a:pt x="606609" y="620266"/>
                  </a:cubicBezTo>
                  <a:lnTo>
                    <a:pt x="0" y="620266"/>
                  </a:ln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155622" y="6238115"/>
              <a:ext cx="1632457" cy="1980265"/>
            </a:xfrm>
            <a:custGeom>
              <a:avLst/>
              <a:gdLst>
                <a:gd name="connsiteX0" fmla="*/ 0 w 1632457"/>
                <a:gd name="connsiteY0" fmla="*/ 0 h 1980265"/>
                <a:gd name="connsiteX1" fmla="*/ 370248 w 1632457"/>
                <a:gd name="connsiteY1" fmla="*/ 134636 h 1980265"/>
                <a:gd name="connsiteX2" fmla="*/ 886351 w 1632457"/>
                <a:gd name="connsiteY2" fmla="*/ 431956 h 1980265"/>
                <a:gd name="connsiteX3" fmla="*/ 1217330 w 1632457"/>
                <a:gd name="connsiteY3" fmla="*/ 718057 h 1980265"/>
                <a:gd name="connsiteX4" fmla="*/ 1553919 w 1632457"/>
                <a:gd name="connsiteY4" fmla="*/ 1318307 h 1980265"/>
                <a:gd name="connsiteX5" fmla="*/ 1615627 w 1632457"/>
                <a:gd name="connsiteY5" fmla="*/ 1705384 h 1980265"/>
                <a:gd name="connsiteX6" fmla="*/ 1632457 w 1632457"/>
                <a:gd name="connsiteY6" fmla="*/ 1980265 h 1980265"/>
                <a:gd name="connsiteX0" fmla="*/ 0 w 1632457"/>
                <a:gd name="connsiteY0" fmla="*/ 0 h 1980265"/>
                <a:gd name="connsiteX1" fmla="*/ 370248 w 1632457"/>
                <a:gd name="connsiteY1" fmla="*/ 134636 h 1980265"/>
                <a:gd name="connsiteX2" fmla="*/ 886351 w 1632457"/>
                <a:gd name="connsiteY2" fmla="*/ 431956 h 1980265"/>
                <a:gd name="connsiteX3" fmla="*/ 1217330 w 1632457"/>
                <a:gd name="connsiteY3" fmla="*/ 718057 h 1980265"/>
                <a:gd name="connsiteX4" fmla="*/ 1514651 w 1632457"/>
                <a:gd name="connsiteY4" fmla="*/ 1211721 h 1980265"/>
                <a:gd name="connsiteX5" fmla="*/ 1615627 w 1632457"/>
                <a:gd name="connsiteY5" fmla="*/ 1705384 h 1980265"/>
                <a:gd name="connsiteX6" fmla="*/ 1632457 w 1632457"/>
                <a:gd name="connsiteY6" fmla="*/ 1980265 h 1980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2457" h="1980265">
                  <a:moveTo>
                    <a:pt x="0" y="0"/>
                  </a:moveTo>
                  <a:cubicBezTo>
                    <a:pt x="111261" y="31321"/>
                    <a:pt x="222523" y="62643"/>
                    <a:pt x="370248" y="134636"/>
                  </a:cubicBezTo>
                  <a:cubicBezTo>
                    <a:pt x="517973" y="206629"/>
                    <a:pt x="745171" y="334719"/>
                    <a:pt x="886351" y="431956"/>
                  </a:cubicBezTo>
                  <a:cubicBezTo>
                    <a:pt x="1027531" y="529193"/>
                    <a:pt x="1112613" y="588096"/>
                    <a:pt x="1217330" y="718057"/>
                  </a:cubicBezTo>
                  <a:cubicBezTo>
                    <a:pt x="1322047" y="848018"/>
                    <a:pt x="1448268" y="1047167"/>
                    <a:pt x="1514651" y="1211721"/>
                  </a:cubicBezTo>
                  <a:cubicBezTo>
                    <a:pt x="1581034" y="1376276"/>
                    <a:pt x="1595993" y="1577293"/>
                    <a:pt x="1615627" y="1705384"/>
                  </a:cubicBezTo>
                  <a:cubicBezTo>
                    <a:pt x="1635261" y="1833475"/>
                    <a:pt x="1627782" y="1921362"/>
                    <a:pt x="1632457" y="198026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1587578" y="6238115"/>
              <a:ext cx="790984" cy="69000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2330759" y="5358472"/>
              <a:ext cx="1167233" cy="1148569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2516027" y="6689692"/>
              <a:ext cx="619193" cy="24529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4" name="Object 33"/>
            <p:cNvGraphicFramePr>
              <a:graphicFrameLocks noChangeAspect="1"/>
            </p:cNvGraphicFramePr>
            <p:nvPr>
              <p:extLst/>
            </p:nvPr>
          </p:nvGraphicFramePr>
          <p:xfrm>
            <a:off x="2518331" y="6751537"/>
            <a:ext cx="3302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2" name="Equation" r:id="rId5" imgW="330120" imgH="342720" progId="Equation.DSMT4">
                    <p:embed/>
                  </p:oleObj>
                </mc:Choice>
                <mc:Fallback>
                  <p:oleObj name="Equation" r:id="rId5" imgW="330120" imgH="342720" progId="Equation.DSMT4">
                    <p:embed/>
                    <p:pic>
                      <p:nvPicPr>
                        <p:cNvPr id="34" name="Object 33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518331" y="6751537"/>
                          <a:ext cx="3302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>
              <p:extLst/>
            </p:nvPr>
          </p:nvGraphicFramePr>
          <p:xfrm>
            <a:off x="3187323" y="6420413"/>
            <a:ext cx="3302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3" name="Equation" r:id="rId7" imgW="330120" imgH="342720" progId="Equation.DSMT4">
                    <p:embed/>
                  </p:oleObj>
                </mc:Choice>
                <mc:Fallback>
                  <p:oleObj name="Equation" r:id="rId7" imgW="330120" imgH="342720" progId="Equation.DSMT4">
                    <p:embed/>
                    <p:pic>
                      <p:nvPicPr>
                        <p:cNvPr id="35" name="Object 34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187323" y="6420413"/>
                          <a:ext cx="3302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6" name="Straight Arrow Connector 35"/>
            <p:cNvCxnSpPr/>
            <p:nvPr/>
          </p:nvCxnSpPr>
          <p:spPr>
            <a:xfrm>
              <a:off x="2615798" y="5375601"/>
              <a:ext cx="612784" cy="149154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7" name="Object 36"/>
            <p:cNvGraphicFramePr>
              <a:graphicFrameLocks noChangeAspect="1"/>
            </p:cNvGraphicFramePr>
            <p:nvPr>
              <p:extLst/>
            </p:nvPr>
          </p:nvGraphicFramePr>
          <p:xfrm>
            <a:off x="3443288" y="5357813"/>
            <a:ext cx="3175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4" name="Equation" r:id="rId9" imgW="317160" imgH="342720" progId="Equation.DSMT4">
                    <p:embed/>
                  </p:oleObj>
                </mc:Choice>
                <mc:Fallback>
                  <p:oleObj name="Equation" r:id="rId9" imgW="317160" imgH="342720" progId="Equation.DSMT4">
                    <p:embed/>
                    <p:pic>
                      <p:nvPicPr>
                        <p:cNvPr id="37" name="Object 36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443288" y="5357813"/>
                          <a:ext cx="3175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/>
            <p:cNvGraphicFramePr>
              <a:graphicFrameLocks noChangeAspect="1"/>
            </p:cNvGraphicFramePr>
            <p:nvPr>
              <p:extLst/>
            </p:nvPr>
          </p:nvGraphicFramePr>
          <p:xfrm>
            <a:off x="3046413" y="4848225"/>
            <a:ext cx="2921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5" name="Equation" r:id="rId11" imgW="291960" imgH="342720" progId="Equation.DSMT4">
                    <p:embed/>
                  </p:oleObj>
                </mc:Choice>
                <mc:Fallback>
                  <p:oleObj name="Equation" r:id="rId11" imgW="291960" imgH="342720" progId="Equation.DSMT4">
                    <p:embed/>
                    <p:pic>
                      <p:nvPicPr>
                        <p:cNvPr id="38" name="Object 37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046413" y="4848225"/>
                          <a:ext cx="2921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9" name="Straight Arrow Connector 38"/>
            <p:cNvCxnSpPr/>
            <p:nvPr/>
          </p:nvCxnSpPr>
          <p:spPr>
            <a:xfrm flipV="1">
              <a:off x="2715857" y="5191268"/>
              <a:ext cx="471466" cy="7815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1587578" y="5019675"/>
              <a:ext cx="830253" cy="35592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11308" y="4684004"/>
              <a:ext cx="11873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  <a:r>
                <a:rPr lang="en-US" dirty="0" smtClean="0"/>
                <a:t>lectron</a:t>
              </a:r>
            </a:p>
            <a:p>
              <a:r>
                <a:rPr lang="en-US" dirty="0" smtClean="0"/>
                <a:t>excitations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62560" y="6651731"/>
              <a:ext cx="11873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hole</a:t>
              </a:r>
            </a:p>
            <a:p>
              <a:r>
                <a:rPr lang="en-US" dirty="0" smtClean="0"/>
                <a:t>excitations</a:t>
              </a:r>
              <a:endParaRPr lang="en-US" dirty="0"/>
            </a:p>
          </p:txBody>
        </p:sp>
        <p:graphicFrame>
          <p:nvGraphicFramePr>
            <p:cNvPr id="43" name="Object 42"/>
            <p:cNvGraphicFramePr>
              <a:graphicFrameLocks noChangeAspect="1"/>
            </p:cNvGraphicFramePr>
            <p:nvPr>
              <p:extLst/>
            </p:nvPr>
          </p:nvGraphicFramePr>
          <p:xfrm>
            <a:off x="3999047" y="5856144"/>
            <a:ext cx="2667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6" name="Equation" r:id="rId13" imgW="266400" imgH="291960" progId="Equation.DSMT4">
                    <p:embed/>
                  </p:oleObj>
                </mc:Choice>
                <mc:Fallback>
                  <p:oleObj name="Equation" r:id="rId13" imgW="266400" imgH="291960" progId="Equation.DSMT4">
                    <p:embed/>
                    <p:pic>
                      <p:nvPicPr>
                        <p:cNvPr id="43" name="Object 42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999047" y="5856144"/>
                          <a:ext cx="2667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4" name="Straight Arrow Connector 43"/>
            <p:cNvCxnSpPr>
              <a:stCxn id="43" idx="0"/>
            </p:cNvCxnSpPr>
            <p:nvPr/>
          </p:nvCxnSpPr>
          <p:spPr>
            <a:xfrm flipV="1">
              <a:off x="4132397" y="5710910"/>
              <a:ext cx="0" cy="14523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123747" y="6072440"/>
              <a:ext cx="0" cy="1756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6" name="Object 45"/>
            <p:cNvGraphicFramePr>
              <a:graphicFrameLocks noChangeAspect="1"/>
            </p:cNvGraphicFramePr>
            <p:nvPr>
              <p:extLst/>
            </p:nvPr>
          </p:nvGraphicFramePr>
          <p:xfrm>
            <a:off x="1260630" y="5602379"/>
            <a:ext cx="2413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7" name="Equation" r:id="rId15" imgW="241200" imgH="291960" progId="Equation.DSMT4">
                    <p:embed/>
                  </p:oleObj>
                </mc:Choice>
                <mc:Fallback>
                  <p:oleObj name="Equation" r:id="rId15" imgW="241200" imgH="291960" progId="Equation.DSMT4">
                    <p:embed/>
                    <p:pic>
                      <p:nvPicPr>
                        <p:cNvPr id="46" name="Object 45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260630" y="5602379"/>
                          <a:ext cx="2413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7" name="Straight Arrow Connector 46"/>
            <p:cNvCxnSpPr/>
            <p:nvPr/>
          </p:nvCxnSpPr>
          <p:spPr>
            <a:xfrm flipV="1">
              <a:off x="1397529" y="5588801"/>
              <a:ext cx="0" cy="1107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endCxn id="46" idx="2"/>
            </p:cNvCxnSpPr>
            <p:nvPr/>
          </p:nvCxnSpPr>
          <p:spPr>
            <a:xfrm>
              <a:off x="1381280" y="5788005"/>
              <a:ext cx="0" cy="1064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906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63217" y="236711"/>
                <a:ext cx="6096000" cy="12003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/>
                  <a:t>Phase-space large:</a:t>
                </a:r>
              </a:p>
              <a:p>
                <a:r>
                  <a:rPr lang="en-US" dirty="0"/>
                  <a:t>	N-N 		T independent, </a:t>
                </a:r>
                <a:r>
                  <a:rPr lang="en-US" dirty="0" err="1" smtClean="0"/>
                  <a:t>Ohmic</a:t>
                </a:r>
                <a:endParaRPr lang="en-US" dirty="0"/>
              </a:p>
              <a:p>
                <a:r>
                  <a:rPr lang="en-US" dirty="0"/>
                  <a:t>	N-S		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</a:t>
                </a:r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T dependent, density of states</a:t>
                </a:r>
              </a:p>
              <a:p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	S-S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17" y="236711"/>
                <a:ext cx="6096000" cy="1200329"/>
              </a:xfrm>
              <a:prstGeom prst="rect">
                <a:avLst/>
              </a:prstGeom>
              <a:blipFill>
                <a:blip r:embed="rId3"/>
                <a:stretch>
                  <a:fillRect l="-800"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90632" y="3794727"/>
                <a:ext cx="6096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 smtClean="0"/>
                  <a:t>Assume </a:t>
                </a:r>
                <a:r>
                  <a:rPr lang="en-US" dirty="0"/>
                  <a:t>thermal equilibrium: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where 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electrons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 </m:t>
                    </m:r>
                  </m:oMath>
                </a14:m>
                <a:r>
                  <a:rPr lang="en-US" dirty="0" smtClean="0"/>
                  <a:t>holes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32" y="3794727"/>
                <a:ext cx="6096000" cy="923330"/>
              </a:xfrm>
              <a:prstGeom prst="rect">
                <a:avLst/>
              </a:prstGeom>
              <a:blipFill>
                <a:blip r:embed="rId4"/>
                <a:stretch>
                  <a:fillRect l="-900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87179" y="5453271"/>
                <a:ext cx="4053179" cy="679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179" y="5453271"/>
                <a:ext cx="4053179" cy="6796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/>
          <p:cNvSpPr/>
          <p:nvPr/>
        </p:nvSpPr>
        <p:spPr>
          <a:xfrm>
            <a:off x="2406096" y="5087184"/>
            <a:ext cx="151395" cy="1038482"/>
          </a:xfrm>
          <a:prstGeom prst="leftBrace">
            <a:avLst>
              <a:gd name="adj1" fmla="val 58048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73209" y="5194965"/>
                <a:ext cx="1219200" cy="66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209" y="5194965"/>
                <a:ext cx="1219200" cy="6690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705505" y="5046458"/>
                <a:ext cx="23836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505" y="5046458"/>
                <a:ext cx="238360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3011336" y="1928059"/>
            <a:ext cx="1019175" cy="781056"/>
            <a:chOff x="2319338" y="2081207"/>
            <a:chExt cx="1019175" cy="781056"/>
          </a:xfrm>
        </p:grpSpPr>
        <p:sp>
          <p:nvSpPr>
            <p:cNvPr id="12" name="Rectangle 11"/>
            <p:cNvSpPr/>
            <p:nvPr/>
          </p:nvSpPr>
          <p:spPr>
            <a:xfrm>
              <a:off x="2319338" y="2081213"/>
              <a:ext cx="681037" cy="781050"/>
            </a:xfrm>
            <a:prstGeom prst="rect">
              <a:avLst/>
            </a:prstGeom>
            <a:pattFill prst="wdUpDiag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000375" y="2081213"/>
              <a:ext cx="0" cy="7810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062282" y="2081207"/>
              <a:ext cx="0" cy="7810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" name="Object 14"/>
            <p:cNvGraphicFramePr>
              <a:graphicFrameLocks noChangeAspect="1"/>
            </p:cNvGraphicFramePr>
            <p:nvPr>
              <p:extLst/>
            </p:nvPr>
          </p:nvGraphicFramePr>
          <p:xfrm>
            <a:off x="2762250" y="2125663"/>
            <a:ext cx="2286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6" name="Equation" r:id="rId8" imgW="228600" imgH="228600" progId="Equation.DSMT4">
                    <p:embed/>
                  </p:oleObj>
                </mc:Choice>
                <mc:Fallback>
                  <p:oleObj name="Equation" r:id="rId8" imgW="228600" imgH="228600" progId="Equation.DSMT4">
                    <p:embed/>
                    <p:pic>
                      <p:nvPicPr>
                        <p:cNvPr id="15" name="Object 14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762250" y="2125663"/>
                          <a:ext cx="2286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/>
            </p:nvPr>
          </p:nvGraphicFramePr>
          <p:xfrm>
            <a:off x="3160713" y="2125663"/>
            <a:ext cx="1778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7" name="Equation" r:id="rId10" imgW="177480" imgH="228600" progId="Equation.DSMT4">
                    <p:embed/>
                  </p:oleObj>
                </mc:Choice>
                <mc:Fallback>
                  <p:oleObj name="Equation" r:id="rId10" imgW="177480" imgH="228600" progId="Equation.DSMT4">
                    <p:embed/>
                    <p:pic>
                      <p:nvPicPr>
                        <p:cNvPr id="16" name="Object 15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160713" y="2125663"/>
                          <a:ext cx="1778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Group 34"/>
          <p:cNvGrpSpPr/>
          <p:nvPr/>
        </p:nvGrpSpPr>
        <p:grpSpPr>
          <a:xfrm>
            <a:off x="7738759" y="3105209"/>
            <a:ext cx="3434538" cy="1495002"/>
            <a:chOff x="7880203" y="3062068"/>
            <a:chExt cx="3434538" cy="1495002"/>
          </a:xfrm>
        </p:grpSpPr>
        <p:sp>
          <p:nvSpPr>
            <p:cNvPr id="18" name="Isosceles Triangle 20"/>
            <p:cNvSpPr/>
            <p:nvPr/>
          </p:nvSpPr>
          <p:spPr>
            <a:xfrm flipH="1">
              <a:off x="8146356" y="3896623"/>
              <a:ext cx="1249714" cy="430153"/>
            </a:xfrm>
            <a:custGeom>
              <a:avLst/>
              <a:gdLst>
                <a:gd name="connsiteX0" fmla="*/ 0 w 777002"/>
                <a:gd name="connsiteY0" fmla="*/ 304800 h 304800"/>
                <a:gd name="connsiteX1" fmla="*/ 0 w 777002"/>
                <a:gd name="connsiteY1" fmla="*/ 0 h 304800"/>
                <a:gd name="connsiteX2" fmla="*/ 777002 w 777002"/>
                <a:gd name="connsiteY2" fmla="*/ 304800 h 304800"/>
                <a:gd name="connsiteX3" fmla="*/ 0 w 777002"/>
                <a:gd name="connsiteY3" fmla="*/ 304800 h 304800"/>
                <a:gd name="connsiteX0" fmla="*/ 0 w 777002"/>
                <a:gd name="connsiteY0" fmla="*/ 304800 h 304800"/>
                <a:gd name="connsiteX1" fmla="*/ 0 w 777002"/>
                <a:gd name="connsiteY1" fmla="*/ 0 h 304800"/>
                <a:gd name="connsiteX2" fmla="*/ 777002 w 777002"/>
                <a:gd name="connsiteY2" fmla="*/ 304800 h 304800"/>
                <a:gd name="connsiteX3" fmla="*/ 0 w 777002"/>
                <a:gd name="connsiteY3" fmla="*/ 304800 h 304800"/>
                <a:gd name="connsiteX0" fmla="*/ 0 w 777002"/>
                <a:gd name="connsiteY0" fmla="*/ 304800 h 304800"/>
                <a:gd name="connsiteX1" fmla="*/ 0 w 777002"/>
                <a:gd name="connsiteY1" fmla="*/ 0 h 304800"/>
                <a:gd name="connsiteX2" fmla="*/ 777002 w 777002"/>
                <a:gd name="connsiteY2" fmla="*/ 304800 h 304800"/>
                <a:gd name="connsiteX3" fmla="*/ 0 w 777002"/>
                <a:gd name="connsiteY3" fmla="*/ 304800 h 304800"/>
                <a:gd name="connsiteX0" fmla="*/ 0 w 819864"/>
                <a:gd name="connsiteY0" fmla="*/ 304800 h 304800"/>
                <a:gd name="connsiteX1" fmla="*/ 0 w 819864"/>
                <a:gd name="connsiteY1" fmla="*/ 0 h 304800"/>
                <a:gd name="connsiteX2" fmla="*/ 819864 w 819864"/>
                <a:gd name="connsiteY2" fmla="*/ 285750 h 304800"/>
                <a:gd name="connsiteX3" fmla="*/ 0 w 819864"/>
                <a:gd name="connsiteY3" fmla="*/ 304800 h 304800"/>
                <a:gd name="connsiteX0" fmla="*/ 0 w 819864"/>
                <a:gd name="connsiteY0" fmla="*/ 304800 h 304800"/>
                <a:gd name="connsiteX1" fmla="*/ 0 w 819864"/>
                <a:gd name="connsiteY1" fmla="*/ 0 h 304800"/>
                <a:gd name="connsiteX2" fmla="*/ 819864 w 819864"/>
                <a:gd name="connsiteY2" fmla="*/ 285750 h 304800"/>
                <a:gd name="connsiteX3" fmla="*/ 0 w 819864"/>
                <a:gd name="connsiteY3" fmla="*/ 304800 h 304800"/>
                <a:gd name="connsiteX0" fmla="*/ 0 w 819864"/>
                <a:gd name="connsiteY0" fmla="*/ 304800 h 304800"/>
                <a:gd name="connsiteX1" fmla="*/ 0 w 819864"/>
                <a:gd name="connsiteY1" fmla="*/ 0 h 304800"/>
                <a:gd name="connsiteX2" fmla="*/ 819864 w 819864"/>
                <a:gd name="connsiteY2" fmla="*/ 285750 h 304800"/>
                <a:gd name="connsiteX3" fmla="*/ 0 w 819864"/>
                <a:gd name="connsiteY3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864" h="304800">
                  <a:moveTo>
                    <a:pt x="0" y="304800"/>
                  </a:moveTo>
                  <a:lnTo>
                    <a:pt x="0" y="0"/>
                  </a:lnTo>
                  <a:cubicBezTo>
                    <a:pt x="49451" y="211138"/>
                    <a:pt x="508475" y="312738"/>
                    <a:pt x="819864" y="285750"/>
                  </a:cubicBezTo>
                  <a:lnTo>
                    <a:pt x="0" y="304800"/>
                  </a:lnTo>
                  <a:close/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20"/>
            <p:cNvSpPr/>
            <p:nvPr/>
          </p:nvSpPr>
          <p:spPr>
            <a:xfrm>
              <a:off x="9391579" y="3911307"/>
              <a:ext cx="1193045" cy="417553"/>
            </a:xfrm>
            <a:custGeom>
              <a:avLst/>
              <a:gdLst>
                <a:gd name="connsiteX0" fmla="*/ 0 w 777002"/>
                <a:gd name="connsiteY0" fmla="*/ 304800 h 304800"/>
                <a:gd name="connsiteX1" fmla="*/ 0 w 777002"/>
                <a:gd name="connsiteY1" fmla="*/ 0 h 304800"/>
                <a:gd name="connsiteX2" fmla="*/ 777002 w 777002"/>
                <a:gd name="connsiteY2" fmla="*/ 304800 h 304800"/>
                <a:gd name="connsiteX3" fmla="*/ 0 w 777002"/>
                <a:gd name="connsiteY3" fmla="*/ 304800 h 304800"/>
                <a:gd name="connsiteX0" fmla="*/ 0 w 777002"/>
                <a:gd name="connsiteY0" fmla="*/ 304800 h 304800"/>
                <a:gd name="connsiteX1" fmla="*/ 0 w 777002"/>
                <a:gd name="connsiteY1" fmla="*/ 0 h 304800"/>
                <a:gd name="connsiteX2" fmla="*/ 777002 w 777002"/>
                <a:gd name="connsiteY2" fmla="*/ 304800 h 304800"/>
                <a:gd name="connsiteX3" fmla="*/ 0 w 777002"/>
                <a:gd name="connsiteY3" fmla="*/ 304800 h 304800"/>
                <a:gd name="connsiteX0" fmla="*/ 0 w 777002"/>
                <a:gd name="connsiteY0" fmla="*/ 304800 h 304800"/>
                <a:gd name="connsiteX1" fmla="*/ 0 w 777002"/>
                <a:gd name="connsiteY1" fmla="*/ 0 h 304800"/>
                <a:gd name="connsiteX2" fmla="*/ 777002 w 777002"/>
                <a:gd name="connsiteY2" fmla="*/ 304800 h 304800"/>
                <a:gd name="connsiteX3" fmla="*/ 0 w 777002"/>
                <a:gd name="connsiteY3" fmla="*/ 304800 h 304800"/>
                <a:gd name="connsiteX0" fmla="*/ 0 w 819864"/>
                <a:gd name="connsiteY0" fmla="*/ 304800 h 304800"/>
                <a:gd name="connsiteX1" fmla="*/ 0 w 819864"/>
                <a:gd name="connsiteY1" fmla="*/ 0 h 304800"/>
                <a:gd name="connsiteX2" fmla="*/ 819864 w 819864"/>
                <a:gd name="connsiteY2" fmla="*/ 285750 h 304800"/>
                <a:gd name="connsiteX3" fmla="*/ 0 w 819864"/>
                <a:gd name="connsiteY3" fmla="*/ 304800 h 304800"/>
                <a:gd name="connsiteX0" fmla="*/ 0 w 819864"/>
                <a:gd name="connsiteY0" fmla="*/ 304800 h 304800"/>
                <a:gd name="connsiteX1" fmla="*/ 0 w 819864"/>
                <a:gd name="connsiteY1" fmla="*/ 0 h 304800"/>
                <a:gd name="connsiteX2" fmla="*/ 819864 w 819864"/>
                <a:gd name="connsiteY2" fmla="*/ 285750 h 304800"/>
                <a:gd name="connsiteX3" fmla="*/ 0 w 819864"/>
                <a:gd name="connsiteY3" fmla="*/ 304800 h 304800"/>
                <a:gd name="connsiteX0" fmla="*/ 0 w 819864"/>
                <a:gd name="connsiteY0" fmla="*/ 304800 h 304800"/>
                <a:gd name="connsiteX1" fmla="*/ 0 w 819864"/>
                <a:gd name="connsiteY1" fmla="*/ 0 h 304800"/>
                <a:gd name="connsiteX2" fmla="*/ 819864 w 819864"/>
                <a:gd name="connsiteY2" fmla="*/ 285750 h 304800"/>
                <a:gd name="connsiteX3" fmla="*/ 0 w 819864"/>
                <a:gd name="connsiteY3" fmla="*/ 304800 h 304800"/>
                <a:gd name="connsiteX0" fmla="*/ 0 w 817497"/>
                <a:gd name="connsiteY0" fmla="*/ 304800 h 310389"/>
                <a:gd name="connsiteX1" fmla="*/ 0 w 817497"/>
                <a:gd name="connsiteY1" fmla="*/ 0 h 310389"/>
                <a:gd name="connsiteX2" fmla="*/ 817497 w 817497"/>
                <a:gd name="connsiteY2" fmla="*/ 306690 h 310389"/>
                <a:gd name="connsiteX3" fmla="*/ 0 w 817497"/>
                <a:gd name="connsiteY3" fmla="*/ 304800 h 310389"/>
                <a:gd name="connsiteX0" fmla="*/ 0 w 817497"/>
                <a:gd name="connsiteY0" fmla="*/ 304800 h 311005"/>
                <a:gd name="connsiteX1" fmla="*/ 0 w 817497"/>
                <a:gd name="connsiteY1" fmla="*/ 0 h 311005"/>
                <a:gd name="connsiteX2" fmla="*/ 817497 w 817497"/>
                <a:gd name="connsiteY2" fmla="*/ 306690 h 311005"/>
                <a:gd name="connsiteX3" fmla="*/ 0 w 817497"/>
                <a:gd name="connsiteY3" fmla="*/ 304800 h 31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497" h="311005">
                  <a:moveTo>
                    <a:pt x="0" y="304800"/>
                  </a:moveTo>
                  <a:lnTo>
                    <a:pt x="0" y="0"/>
                  </a:lnTo>
                  <a:cubicBezTo>
                    <a:pt x="9204" y="234405"/>
                    <a:pt x="506108" y="333678"/>
                    <a:pt x="817497" y="306690"/>
                  </a:cubicBezTo>
                  <a:lnTo>
                    <a:pt x="0" y="30480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7880203" y="4314281"/>
              <a:ext cx="315703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20"/>
            <p:cNvSpPr/>
            <p:nvPr/>
          </p:nvSpPr>
          <p:spPr>
            <a:xfrm>
              <a:off x="8055486" y="3647520"/>
              <a:ext cx="2487674" cy="664095"/>
            </a:xfrm>
            <a:custGeom>
              <a:avLst/>
              <a:gdLst>
                <a:gd name="connsiteX0" fmla="*/ 0 w 1714500"/>
                <a:gd name="connsiteY0" fmla="*/ 20125 h 507665"/>
                <a:gd name="connsiteX1" fmla="*/ 352425 w 1714500"/>
                <a:gd name="connsiteY1" fmla="*/ 1075 h 507665"/>
                <a:gd name="connsiteX2" fmla="*/ 661987 w 1714500"/>
                <a:gd name="connsiteY2" fmla="*/ 48700 h 507665"/>
                <a:gd name="connsiteX3" fmla="*/ 919162 w 1714500"/>
                <a:gd name="connsiteY3" fmla="*/ 186813 h 507665"/>
                <a:gd name="connsiteX4" fmla="*/ 1033462 w 1714500"/>
                <a:gd name="connsiteY4" fmla="*/ 343975 h 507665"/>
                <a:gd name="connsiteX5" fmla="*/ 1323975 w 1714500"/>
                <a:gd name="connsiteY5" fmla="*/ 496375 h 507665"/>
                <a:gd name="connsiteX6" fmla="*/ 1714500 w 1714500"/>
                <a:gd name="connsiteY6" fmla="*/ 491613 h 507665"/>
                <a:gd name="connsiteX0" fmla="*/ 0 w 1714500"/>
                <a:gd name="connsiteY0" fmla="*/ 20125 h 507665"/>
                <a:gd name="connsiteX1" fmla="*/ 352425 w 1714500"/>
                <a:gd name="connsiteY1" fmla="*/ 1075 h 507665"/>
                <a:gd name="connsiteX2" fmla="*/ 661987 w 1714500"/>
                <a:gd name="connsiteY2" fmla="*/ 48700 h 507665"/>
                <a:gd name="connsiteX3" fmla="*/ 919162 w 1714500"/>
                <a:gd name="connsiteY3" fmla="*/ 186813 h 507665"/>
                <a:gd name="connsiteX4" fmla="*/ 1033462 w 1714500"/>
                <a:gd name="connsiteY4" fmla="*/ 343975 h 507665"/>
                <a:gd name="connsiteX5" fmla="*/ 1323975 w 1714500"/>
                <a:gd name="connsiteY5" fmla="*/ 496375 h 507665"/>
                <a:gd name="connsiteX6" fmla="*/ 1714500 w 1714500"/>
                <a:gd name="connsiteY6" fmla="*/ 491613 h 507665"/>
                <a:gd name="connsiteX0" fmla="*/ 0 w 1714500"/>
                <a:gd name="connsiteY0" fmla="*/ 20125 h 506255"/>
                <a:gd name="connsiteX1" fmla="*/ 352425 w 1714500"/>
                <a:gd name="connsiteY1" fmla="*/ 1075 h 506255"/>
                <a:gd name="connsiteX2" fmla="*/ 661987 w 1714500"/>
                <a:gd name="connsiteY2" fmla="*/ 48700 h 506255"/>
                <a:gd name="connsiteX3" fmla="*/ 919162 w 1714500"/>
                <a:gd name="connsiteY3" fmla="*/ 186813 h 506255"/>
                <a:gd name="connsiteX4" fmla="*/ 1042987 w 1714500"/>
                <a:gd name="connsiteY4" fmla="*/ 363025 h 506255"/>
                <a:gd name="connsiteX5" fmla="*/ 1323975 w 1714500"/>
                <a:gd name="connsiteY5" fmla="*/ 496375 h 506255"/>
                <a:gd name="connsiteX6" fmla="*/ 1714500 w 1714500"/>
                <a:gd name="connsiteY6" fmla="*/ 491613 h 506255"/>
                <a:gd name="connsiteX0" fmla="*/ 0 w 1714500"/>
                <a:gd name="connsiteY0" fmla="*/ 20125 h 506255"/>
                <a:gd name="connsiteX1" fmla="*/ 352425 w 1714500"/>
                <a:gd name="connsiteY1" fmla="*/ 1075 h 506255"/>
                <a:gd name="connsiteX2" fmla="*/ 661987 w 1714500"/>
                <a:gd name="connsiteY2" fmla="*/ 48700 h 506255"/>
                <a:gd name="connsiteX3" fmla="*/ 919162 w 1714500"/>
                <a:gd name="connsiteY3" fmla="*/ 186813 h 506255"/>
                <a:gd name="connsiteX4" fmla="*/ 1042987 w 1714500"/>
                <a:gd name="connsiteY4" fmla="*/ 363025 h 506255"/>
                <a:gd name="connsiteX5" fmla="*/ 1323975 w 1714500"/>
                <a:gd name="connsiteY5" fmla="*/ 496375 h 506255"/>
                <a:gd name="connsiteX6" fmla="*/ 1714500 w 1714500"/>
                <a:gd name="connsiteY6" fmla="*/ 491613 h 506255"/>
                <a:gd name="connsiteX0" fmla="*/ 0 w 1714500"/>
                <a:gd name="connsiteY0" fmla="*/ 20125 h 506255"/>
                <a:gd name="connsiteX1" fmla="*/ 352425 w 1714500"/>
                <a:gd name="connsiteY1" fmla="*/ 1075 h 506255"/>
                <a:gd name="connsiteX2" fmla="*/ 661987 w 1714500"/>
                <a:gd name="connsiteY2" fmla="*/ 48700 h 506255"/>
                <a:gd name="connsiteX3" fmla="*/ 919162 w 1714500"/>
                <a:gd name="connsiteY3" fmla="*/ 186813 h 506255"/>
                <a:gd name="connsiteX4" fmla="*/ 1042987 w 1714500"/>
                <a:gd name="connsiteY4" fmla="*/ 363025 h 506255"/>
                <a:gd name="connsiteX5" fmla="*/ 1323975 w 1714500"/>
                <a:gd name="connsiteY5" fmla="*/ 496375 h 506255"/>
                <a:gd name="connsiteX6" fmla="*/ 1714500 w 1714500"/>
                <a:gd name="connsiteY6" fmla="*/ 491613 h 50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06255">
                  <a:moveTo>
                    <a:pt x="0" y="20125"/>
                  </a:moveTo>
                  <a:cubicBezTo>
                    <a:pt x="121047" y="8218"/>
                    <a:pt x="242094" y="-3688"/>
                    <a:pt x="352425" y="1075"/>
                  </a:cubicBezTo>
                  <a:cubicBezTo>
                    <a:pt x="462756" y="5837"/>
                    <a:pt x="567531" y="17744"/>
                    <a:pt x="661987" y="48700"/>
                  </a:cubicBezTo>
                  <a:cubicBezTo>
                    <a:pt x="756443" y="79656"/>
                    <a:pt x="879475" y="105851"/>
                    <a:pt x="919162" y="186813"/>
                  </a:cubicBezTo>
                  <a:cubicBezTo>
                    <a:pt x="958849" y="267775"/>
                    <a:pt x="975518" y="311431"/>
                    <a:pt x="1042987" y="363025"/>
                  </a:cubicBezTo>
                  <a:cubicBezTo>
                    <a:pt x="1110456" y="414619"/>
                    <a:pt x="1212056" y="474944"/>
                    <a:pt x="1323975" y="496375"/>
                  </a:cubicBezTo>
                  <a:cubicBezTo>
                    <a:pt x="1435894" y="517806"/>
                    <a:pt x="1644650" y="498757"/>
                    <a:pt x="1714500" y="491613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9398490" y="3402168"/>
              <a:ext cx="0" cy="92460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537134"/>
                </p:ext>
              </p:extLst>
            </p:nvPr>
          </p:nvGraphicFramePr>
          <p:xfrm>
            <a:off x="9101347" y="3062068"/>
            <a:ext cx="829225" cy="4498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8" name="Equation" r:id="rId12" imgW="571320" imgH="342720" progId="Equation.DSMT4">
                    <p:embed/>
                  </p:oleObj>
                </mc:Choice>
                <mc:Fallback>
                  <p:oleObj name="Equation" r:id="rId12" imgW="571320" imgH="342720" progId="Equation.DSMT4">
                    <p:embed/>
                    <p:pic>
                      <p:nvPicPr>
                        <p:cNvPr id="31" name="Object 30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9101347" y="3062068"/>
                          <a:ext cx="829225" cy="44981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1531423"/>
                </p:ext>
              </p:extLst>
            </p:nvPr>
          </p:nvGraphicFramePr>
          <p:xfrm>
            <a:off x="11019906" y="4273857"/>
            <a:ext cx="294835" cy="283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9" name="Equation" r:id="rId14" imgW="203040" imgH="215640" progId="Equation.DSMT4">
                    <p:embed/>
                  </p:oleObj>
                </mc:Choice>
                <mc:Fallback>
                  <p:oleObj name="Equation" r:id="rId14" imgW="203040" imgH="215640" progId="Equation.DSMT4">
                    <p:embed/>
                    <p:pic>
                      <p:nvPicPr>
                        <p:cNvPr id="32" name="Object 31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1019906" y="4273857"/>
                          <a:ext cx="294835" cy="2832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" name="Group 35"/>
          <p:cNvGrpSpPr/>
          <p:nvPr/>
        </p:nvGrpSpPr>
        <p:grpSpPr>
          <a:xfrm>
            <a:off x="7724622" y="4896947"/>
            <a:ext cx="3448675" cy="1418956"/>
            <a:chOff x="8072765" y="4680237"/>
            <a:chExt cx="3448675" cy="1418956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9443867" y="4718057"/>
              <a:ext cx="0" cy="10750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8072765" y="5786861"/>
              <a:ext cx="315703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950360" y="4718057"/>
              <a:ext cx="0" cy="1068803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028351" y="4711808"/>
              <a:ext cx="0" cy="1068803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072765" y="5395071"/>
              <a:ext cx="3040491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reeform 26"/>
            <p:cNvSpPr/>
            <p:nvPr/>
          </p:nvSpPr>
          <p:spPr>
            <a:xfrm>
              <a:off x="8072765" y="4710336"/>
              <a:ext cx="829225" cy="630982"/>
            </a:xfrm>
            <a:custGeom>
              <a:avLst/>
              <a:gdLst>
                <a:gd name="connsiteX0" fmla="*/ 571500 w 571500"/>
                <a:gd name="connsiteY0" fmla="*/ 0 h 481012"/>
                <a:gd name="connsiteX1" fmla="*/ 533400 w 571500"/>
                <a:gd name="connsiteY1" fmla="*/ 300037 h 481012"/>
                <a:gd name="connsiteX2" fmla="*/ 366713 w 571500"/>
                <a:gd name="connsiteY2" fmla="*/ 442912 h 481012"/>
                <a:gd name="connsiteX3" fmla="*/ 366713 w 571500"/>
                <a:gd name="connsiteY3" fmla="*/ 442912 h 481012"/>
                <a:gd name="connsiteX4" fmla="*/ 133350 w 571500"/>
                <a:gd name="connsiteY4" fmla="*/ 476250 h 481012"/>
                <a:gd name="connsiteX5" fmla="*/ 0 w 571500"/>
                <a:gd name="connsiteY5" fmla="*/ 481012 h 481012"/>
                <a:gd name="connsiteX0" fmla="*/ 571500 w 571500"/>
                <a:gd name="connsiteY0" fmla="*/ 0 h 481012"/>
                <a:gd name="connsiteX1" fmla="*/ 533400 w 571500"/>
                <a:gd name="connsiteY1" fmla="*/ 300037 h 481012"/>
                <a:gd name="connsiteX2" fmla="*/ 366713 w 571500"/>
                <a:gd name="connsiteY2" fmla="*/ 442912 h 481012"/>
                <a:gd name="connsiteX3" fmla="*/ 295275 w 571500"/>
                <a:gd name="connsiteY3" fmla="*/ 457200 h 481012"/>
                <a:gd name="connsiteX4" fmla="*/ 133350 w 571500"/>
                <a:gd name="connsiteY4" fmla="*/ 476250 h 481012"/>
                <a:gd name="connsiteX5" fmla="*/ 0 w 571500"/>
                <a:gd name="connsiteY5" fmla="*/ 481012 h 481012"/>
                <a:gd name="connsiteX0" fmla="*/ 571500 w 571500"/>
                <a:gd name="connsiteY0" fmla="*/ 0 h 481012"/>
                <a:gd name="connsiteX1" fmla="*/ 533400 w 571500"/>
                <a:gd name="connsiteY1" fmla="*/ 300037 h 481012"/>
                <a:gd name="connsiteX2" fmla="*/ 442913 w 571500"/>
                <a:gd name="connsiteY2" fmla="*/ 404812 h 481012"/>
                <a:gd name="connsiteX3" fmla="*/ 295275 w 571500"/>
                <a:gd name="connsiteY3" fmla="*/ 457200 h 481012"/>
                <a:gd name="connsiteX4" fmla="*/ 133350 w 571500"/>
                <a:gd name="connsiteY4" fmla="*/ 476250 h 481012"/>
                <a:gd name="connsiteX5" fmla="*/ 0 w 571500"/>
                <a:gd name="connsiteY5" fmla="*/ 481012 h 481012"/>
                <a:gd name="connsiteX0" fmla="*/ 571500 w 571500"/>
                <a:gd name="connsiteY0" fmla="*/ 0 h 481012"/>
                <a:gd name="connsiteX1" fmla="*/ 523875 w 571500"/>
                <a:gd name="connsiteY1" fmla="*/ 276225 h 481012"/>
                <a:gd name="connsiteX2" fmla="*/ 442913 w 571500"/>
                <a:gd name="connsiteY2" fmla="*/ 404812 h 481012"/>
                <a:gd name="connsiteX3" fmla="*/ 295275 w 571500"/>
                <a:gd name="connsiteY3" fmla="*/ 457200 h 481012"/>
                <a:gd name="connsiteX4" fmla="*/ 133350 w 571500"/>
                <a:gd name="connsiteY4" fmla="*/ 476250 h 481012"/>
                <a:gd name="connsiteX5" fmla="*/ 0 w 571500"/>
                <a:gd name="connsiteY5" fmla="*/ 481012 h 481012"/>
                <a:gd name="connsiteX0" fmla="*/ 571500 w 571500"/>
                <a:gd name="connsiteY0" fmla="*/ 0 h 481012"/>
                <a:gd name="connsiteX1" fmla="*/ 523875 w 571500"/>
                <a:gd name="connsiteY1" fmla="*/ 276225 h 481012"/>
                <a:gd name="connsiteX2" fmla="*/ 442913 w 571500"/>
                <a:gd name="connsiteY2" fmla="*/ 404812 h 481012"/>
                <a:gd name="connsiteX3" fmla="*/ 295275 w 571500"/>
                <a:gd name="connsiteY3" fmla="*/ 457200 h 481012"/>
                <a:gd name="connsiteX4" fmla="*/ 133350 w 571500"/>
                <a:gd name="connsiteY4" fmla="*/ 476250 h 481012"/>
                <a:gd name="connsiteX5" fmla="*/ 0 w 571500"/>
                <a:gd name="connsiteY5" fmla="*/ 481012 h 481012"/>
                <a:gd name="connsiteX0" fmla="*/ 571500 w 571500"/>
                <a:gd name="connsiteY0" fmla="*/ 0 h 481012"/>
                <a:gd name="connsiteX1" fmla="*/ 523875 w 571500"/>
                <a:gd name="connsiteY1" fmla="*/ 276225 h 481012"/>
                <a:gd name="connsiteX2" fmla="*/ 442913 w 571500"/>
                <a:gd name="connsiteY2" fmla="*/ 404812 h 481012"/>
                <a:gd name="connsiteX3" fmla="*/ 295275 w 571500"/>
                <a:gd name="connsiteY3" fmla="*/ 457200 h 481012"/>
                <a:gd name="connsiteX4" fmla="*/ 133350 w 571500"/>
                <a:gd name="connsiteY4" fmla="*/ 476250 h 481012"/>
                <a:gd name="connsiteX5" fmla="*/ 0 w 571500"/>
                <a:gd name="connsiteY5" fmla="*/ 481012 h 481012"/>
                <a:gd name="connsiteX0" fmla="*/ 571500 w 571500"/>
                <a:gd name="connsiteY0" fmla="*/ 0 h 481012"/>
                <a:gd name="connsiteX1" fmla="*/ 442913 w 571500"/>
                <a:gd name="connsiteY1" fmla="*/ 404812 h 481012"/>
                <a:gd name="connsiteX2" fmla="*/ 295275 w 571500"/>
                <a:gd name="connsiteY2" fmla="*/ 457200 h 481012"/>
                <a:gd name="connsiteX3" fmla="*/ 133350 w 571500"/>
                <a:gd name="connsiteY3" fmla="*/ 476250 h 481012"/>
                <a:gd name="connsiteX4" fmla="*/ 0 w 571500"/>
                <a:gd name="connsiteY4" fmla="*/ 481012 h 481012"/>
                <a:gd name="connsiteX0" fmla="*/ 571500 w 571500"/>
                <a:gd name="connsiteY0" fmla="*/ 0 h 481012"/>
                <a:gd name="connsiteX1" fmla="*/ 528638 w 571500"/>
                <a:gd name="connsiteY1" fmla="*/ 309562 h 481012"/>
                <a:gd name="connsiteX2" fmla="*/ 295275 w 571500"/>
                <a:gd name="connsiteY2" fmla="*/ 457200 h 481012"/>
                <a:gd name="connsiteX3" fmla="*/ 133350 w 571500"/>
                <a:gd name="connsiteY3" fmla="*/ 476250 h 481012"/>
                <a:gd name="connsiteX4" fmla="*/ 0 w 571500"/>
                <a:gd name="connsiteY4" fmla="*/ 481012 h 481012"/>
                <a:gd name="connsiteX0" fmla="*/ 571500 w 571500"/>
                <a:gd name="connsiteY0" fmla="*/ 0 h 481012"/>
                <a:gd name="connsiteX1" fmla="*/ 528638 w 571500"/>
                <a:gd name="connsiteY1" fmla="*/ 309562 h 481012"/>
                <a:gd name="connsiteX2" fmla="*/ 295275 w 571500"/>
                <a:gd name="connsiteY2" fmla="*/ 457200 h 481012"/>
                <a:gd name="connsiteX3" fmla="*/ 133350 w 571500"/>
                <a:gd name="connsiteY3" fmla="*/ 476250 h 481012"/>
                <a:gd name="connsiteX4" fmla="*/ 0 w 571500"/>
                <a:gd name="connsiteY4" fmla="*/ 481012 h 481012"/>
                <a:gd name="connsiteX0" fmla="*/ 571500 w 571500"/>
                <a:gd name="connsiteY0" fmla="*/ 0 h 481012"/>
                <a:gd name="connsiteX1" fmla="*/ 528638 w 571500"/>
                <a:gd name="connsiteY1" fmla="*/ 309562 h 481012"/>
                <a:gd name="connsiteX2" fmla="*/ 295275 w 571500"/>
                <a:gd name="connsiteY2" fmla="*/ 457200 h 481012"/>
                <a:gd name="connsiteX3" fmla="*/ 133350 w 571500"/>
                <a:gd name="connsiteY3" fmla="*/ 476250 h 481012"/>
                <a:gd name="connsiteX4" fmla="*/ 0 w 571500"/>
                <a:gd name="connsiteY4" fmla="*/ 481012 h 481012"/>
                <a:gd name="connsiteX0" fmla="*/ 571500 w 571500"/>
                <a:gd name="connsiteY0" fmla="*/ 0 h 481012"/>
                <a:gd name="connsiteX1" fmla="*/ 495301 w 571500"/>
                <a:gd name="connsiteY1" fmla="*/ 361949 h 481012"/>
                <a:gd name="connsiteX2" fmla="*/ 295275 w 571500"/>
                <a:gd name="connsiteY2" fmla="*/ 457200 h 481012"/>
                <a:gd name="connsiteX3" fmla="*/ 133350 w 571500"/>
                <a:gd name="connsiteY3" fmla="*/ 476250 h 481012"/>
                <a:gd name="connsiteX4" fmla="*/ 0 w 571500"/>
                <a:gd name="connsiteY4" fmla="*/ 481012 h 481012"/>
                <a:gd name="connsiteX0" fmla="*/ 571500 w 571500"/>
                <a:gd name="connsiteY0" fmla="*/ 0 h 481012"/>
                <a:gd name="connsiteX1" fmla="*/ 509589 w 571500"/>
                <a:gd name="connsiteY1" fmla="*/ 342899 h 481012"/>
                <a:gd name="connsiteX2" fmla="*/ 295275 w 571500"/>
                <a:gd name="connsiteY2" fmla="*/ 457200 h 481012"/>
                <a:gd name="connsiteX3" fmla="*/ 133350 w 571500"/>
                <a:gd name="connsiteY3" fmla="*/ 476250 h 481012"/>
                <a:gd name="connsiteX4" fmla="*/ 0 w 571500"/>
                <a:gd name="connsiteY4" fmla="*/ 481012 h 481012"/>
                <a:gd name="connsiteX0" fmla="*/ 571500 w 571500"/>
                <a:gd name="connsiteY0" fmla="*/ 0 h 481012"/>
                <a:gd name="connsiteX1" fmla="*/ 509589 w 571500"/>
                <a:gd name="connsiteY1" fmla="*/ 342899 h 481012"/>
                <a:gd name="connsiteX2" fmla="*/ 357187 w 571500"/>
                <a:gd name="connsiteY2" fmla="*/ 459582 h 481012"/>
                <a:gd name="connsiteX3" fmla="*/ 133350 w 571500"/>
                <a:gd name="connsiteY3" fmla="*/ 476250 h 481012"/>
                <a:gd name="connsiteX4" fmla="*/ 0 w 571500"/>
                <a:gd name="connsiteY4" fmla="*/ 481012 h 481012"/>
                <a:gd name="connsiteX0" fmla="*/ 571500 w 571500"/>
                <a:gd name="connsiteY0" fmla="*/ 0 h 481012"/>
                <a:gd name="connsiteX1" fmla="*/ 509589 w 571500"/>
                <a:gd name="connsiteY1" fmla="*/ 342899 h 481012"/>
                <a:gd name="connsiteX2" fmla="*/ 357187 w 571500"/>
                <a:gd name="connsiteY2" fmla="*/ 459582 h 481012"/>
                <a:gd name="connsiteX3" fmla="*/ 133350 w 571500"/>
                <a:gd name="connsiteY3" fmla="*/ 476250 h 481012"/>
                <a:gd name="connsiteX4" fmla="*/ 0 w 571500"/>
                <a:gd name="connsiteY4" fmla="*/ 481012 h 481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0" h="481012">
                  <a:moveTo>
                    <a:pt x="571500" y="0"/>
                  </a:moveTo>
                  <a:cubicBezTo>
                    <a:pt x="544711" y="84336"/>
                    <a:pt x="545308" y="266302"/>
                    <a:pt x="509589" y="342899"/>
                  </a:cubicBezTo>
                  <a:cubicBezTo>
                    <a:pt x="473870" y="419496"/>
                    <a:pt x="419894" y="437357"/>
                    <a:pt x="357187" y="459582"/>
                  </a:cubicBezTo>
                  <a:cubicBezTo>
                    <a:pt x="294481" y="481807"/>
                    <a:pt x="192881" y="472678"/>
                    <a:pt x="133350" y="476250"/>
                  </a:cubicBezTo>
                  <a:cubicBezTo>
                    <a:pt x="73819" y="479822"/>
                    <a:pt x="22225" y="480218"/>
                    <a:pt x="0" y="481012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5400000">
              <a:off x="10261251" y="4543684"/>
              <a:ext cx="667473" cy="940580"/>
            </a:xfrm>
            <a:custGeom>
              <a:avLst/>
              <a:gdLst>
                <a:gd name="connsiteX0" fmla="*/ 571500 w 571500"/>
                <a:gd name="connsiteY0" fmla="*/ 0 h 481012"/>
                <a:gd name="connsiteX1" fmla="*/ 533400 w 571500"/>
                <a:gd name="connsiteY1" fmla="*/ 300037 h 481012"/>
                <a:gd name="connsiteX2" fmla="*/ 366713 w 571500"/>
                <a:gd name="connsiteY2" fmla="*/ 442912 h 481012"/>
                <a:gd name="connsiteX3" fmla="*/ 366713 w 571500"/>
                <a:gd name="connsiteY3" fmla="*/ 442912 h 481012"/>
                <a:gd name="connsiteX4" fmla="*/ 133350 w 571500"/>
                <a:gd name="connsiteY4" fmla="*/ 476250 h 481012"/>
                <a:gd name="connsiteX5" fmla="*/ 0 w 571500"/>
                <a:gd name="connsiteY5" fmla="*/ 481012 h 481012"/>
                <a:gd name="connsiteX0" fmla="*/ 571500 w 571500"/>
                <a:gd name="connsiteY0" fmla="*/ 0 h 481012"/>
                <a:gd name="connsiteX1" fmla="*/ 533400 w 571500"/>
                <a:gd name="connsiteY1" fmla="*/ 300037 h 481012"/>
                <a:gd name="connsiteX2" fmla="*/ 366713 w 571500"/>
                <a:gd name="connsiteY2" fmla="*/ 442912 h 481012"/>
                <a:gd name="connsiteX3" fmla="*/ 295275 w 571500"/>
                <a:gd name="connsiteY3" fmla="*/ 457200 h 481012"/>
                <a:gd name="connsiteX4" fmla="*/ 133350 w 571500"/>
                <a:gd name="connsiteY4" fmla="*/ 476250 h 481012"/>
                <a:gd name="connsiteX5" fmla="*/ 0 w 571500"/>
                <a:gd name="connsiteY5" fmla="*/ 481012 h 481012"/>
                <a:gd name="connsiteX0" fmla="*/ 571500 w 571500"/>
                <a:gd name="connsiteY0" fmla="*/ 0 h 481012"/>
                <a:gd name="connsiteX1" fmla="*/ 533400 w 571500"/>
                <a:gd name="connsiteY1" fmla="*/ 300037 h 481012"/>
                <a:gd name="connsiteX2" fmla="*/ 442913 w 571500"/>
                <a:gd name="connsiteY2" fmla="*/ 404812 h 481012"/>
                <a:gd name="connsiteX3" fmla="*/ 295275 w 571500"/>
                <a:gd name="connsiteY3" fmla="*/ 457200 h 481012"/>
                <a:gd name="connsiteX4" fmla="*/ 133350 w 571500"/>
                <a:gd name="connsiteY4" fmla="*/ 476250 h 481012"/>
                <a:gd name="connsiteX5" fmla="*/ 0 w 571500"/>
                <a:gd name="connsiteY5" fmla="*/ 481012 h 481012"/>
                <a:gd name="connsiteX0" fmla="*/ 571500 w 571500"/>
                <a:gd name="connsiteY0" fmla="*/ 0 h 481012"/>
                <a:gd name="connsiteX1" fmla="*/ 523875 w 571500"/>
                <a:gd name="connsiteY1" fmla="*/ 276225 h 481012"/>
                <a:gd name="connsiteX2" fmla="*/ 442913 w 571500"/>
                <a:gd name="connsiteY2" fmla="*/ 404812 h 481012"/>
                <a:gd name="connsiteX3" fmla="*/ 295275 w 571500"/>
                <a:gd name="connsiteY3" fmla="*/ 457200 h 481012"/>
                <a:gd name="connsiteX4" fmla="*/ 133350 w 571500"/>
                <a:gd name="connsiteY4" fmla="*/ 476250 h 481012"/>
                <a:gd name="connsiteX5" fmla="*/ 0 w 571500"/>
                <a:gd name="connsiteY5" fmla="*/ 481012 h 481012"/>
                <a:gd name="connsiteX0" fmla="*/ 571500 w 571500"/>
                <a:gd name="connsiteY0" fmla="*/ 0 h 481012"/>
                <a:gd name="connsiteX1" fmla="*/ 523875 w 571500"/>
                <a:gd name="connsiteY1" fmla="*/ 276225 h 481012"/>
                <a:gd name="connsiteX2" fmla="*/ 442913 w 571500"/>
                <a:gd name="connsiteY2" fmla="*/ 404812 h 481012"/>
                <a:gd name="connsiteX3" fmla="*/ 295275 w 571500"/>
                <a:gd name="connsiteY3" fmla="*/ 457200 h 481012"/>
                <a:gd name="connsiteX4" fmla="*/ 133350 w 571500"/>
                <a:gd name="connsiteY4" fmla="*/ 476250 h 481012"/>
                <a:gd name="connsiteX5" fmla="*/ 0 w 571500"/>
                <a:gd name="connsiteY5" fmla="*/ 481012 h 481012"/>
                <a:gd name="connsiteX0" fmla="*/ 571500 w 571500"/>
                <a:gd name="connsiteY0" fmla="*/ 0 h 481012"/>
                <a:gd name="connsiteX1" fmla="*/ 523875 w 571500"/>
                <a:gd name="connsiteY1" fmla="*/ 276225 h 481012"/>
                <a:gd name="connsiteX2" fmla="*/ 442913 w 571500"/>
                <a:gd name="connsiteY2" fmla="*/ 404812 h 481012"/>
                <a:gd name="connsiteX3" fmla="*/ 295275 w 571500"/>
                <a:gd name="connsiteY3" fmla="*/ 457200 h 481012"/>
                <a:gd name="connsiteX4" fmla="*/ 133350 w 571500"/>
                <a:gd name="connsiteY4" fmla="*/ 476250 h 481012"/>
                <a:gd name="connsiteX5" fmla="*/ 0 w 571500"/>
                <a:gd name="connsiteY5" fmla="*/ 481012 h 481012"/>
                <a:gd name="connsiteX0" fmla="*/ 571500 w 571500"/>
                <a:gd name="connsiteY0" fmla="*/ 0 h 481012"/>
                <a:gd name="connsiteX1" fmla="*/ 442913 w 571500"/>
                <a:gd name="connsiteY1" fmla="*/ 404812 h 481012"/>
                <a:gd name="connsiteX2" fmla="*/ 295275 w 571500"/>
                <a:gd name="connsiteY2" fmla="*/ 457200 h 481012"/>
                <a:gd name="connsiteX3" fmla="*/ 133350 w 571500"/>
                <a:gd name="connsiteY3" fmla="*/ 476250 h 481012"/>
                <a:gd name="connsiteX4" fmla="*/ 0 w 571500"/>
                <a:gd name="connsiteY4" fmla="*/ 481012 h 481012"/>
                <a:gd name="connsiteX0" fmla="*/ 571500 w 571500"/>
                <a:gd name="connsiteY0" fmla="*/ 0 h 481012"/>
                <a:gd name="connsiteX1" fmla="*/ 528638 w 571500"/>
                <a:gd name="connsiteY1" fmla="*/ 309562 h 481012"/>
                <a:gd name="connsiteX2" fmla="*/ 295275 w 571500"/>
                <a:gd name="connsiteY2" fmla="*/ 457200 h 481012"/>
                <a:gd name="connsiteX3" fmla="*/ 133350 w 571500"/>
                <a:gd name="connsiteY3" fmla="*/ 476250 h 481012"/>
                <a:gd name="connsiteX4" fmla="*/ 0 w 571500"/>
                <a:gd name="connsiteY4" fmla="*/ 481012 h 481012"/>
                <a:gd name="connsiteX0" fmla="*/ 571500 w 571500"/>
                <a:gd name="connsiteY0" fmla="*/ 0 h 481012"/>
                <a:gd name="connsiteX1" fmla="*/ 528638 w 571500"/>
                <a:gd name="connsiteY1" fmla="*/ 309562 h 481012"/>
                <a:gd name="connsiteX2" fmla="*/ 295275 w 571500"/>
                <a:gd name="connsiteY2" fmla="*/ 457200 h 481012"/>
                <a:gd name="connsiteX3" fmla="*/ 133350 w 571500"/>
                <a:gd name="connsiteY3" fmla="*/ 476250 h 481012"/>
                <a:gd name="connsiteX4" fmla="*/ 0 w 571500"/>
                <a:gd name="connsiteY4" fmla="*/ 481012 h 481012"/>
                <a:gd name="connsiteX0" fmla="*/ 571500 w 571500"/>
                <a:gd name="connsiteY0" fmla="*/ 0 h 481012"/>
                <a:gd name="connsiteX1" fmla="*/ 528638 w 571500"/>
                <a:gd name="connsiteY1" fmla="*/ 309562 h 481012"/>
                <a:gd name="connsiteX2" fmla="*/ 295275 w 571500"/>
                <a:gd name="connsiteY2" fmla="*/ 457200 h 481012"/>
                <a:gd name="connsiteX3" fmla="*/ 133350 w 571500"/>
                <a:gd name="connsiteY3" fmla="*/ 476250 h 481012"/>
                <a:gd name="connsiteX4" fmla="*/ 0 w 571500"/>
                <a:gd name="connsiteY4" fmla="*/ 481012 h 481012"/>
                <a:gd name="connsiteX0" fmla="*/ 571500 w 571500"/>
                <a:gd name="connsiteY0" fmla="*/ 0 h 481012"/>
                <a:gd name="connsiteX1" fmla="*/ 495301 w 571500"/>
                <a:gd name="connsiteY1" fmla="*/ 361949 h 481012"/>
                <a:gd name="connsiteX2" fmla="*/ 295275 w 571500"/>
                <a:gd name="connsiteY2" fmla="*/ 457200 h 481012"/>
                <a:gd name="connsiteX3" fmla="*/ 133350 w 571500"/>
                <a:gd name="connsiteY3" fmla="*/ 476250 h 481012"/>
                <a:gd name="connsiteX4" fmla="*/ 0 w 571500"/>
                <a:gd name="connsiteY4" fmla="*/ 481012 h 481012"/>
                <a:gd name="connsiteX0" fmla="*/ 571500 w 571500"/>
                <a:gd name="connsiteY0" fmla="*/ 0 h 481012"/>
                <a:gd name="connsiteX1" fmla="*/ 509589 w 571500"/>
                <a:gd name="connsiteY1" fmla="*/ 342899 h 481012"/>
                <a:gd name="connsiteX2" fmla="*/ 295275 w 571500"/>
                <a:gd name="connsiteY2" fmla="*/ 457200 h 481012"/>
                <a:gd name="connsiteX3" fmla="*/ 133350 w 571500"/>
                <a:gd name="connsiteY3" fmla="*/ 476250 h 481012"/>
                <a:gd name="connsiteX4" fmla="*/ 0 w 571500"/>
                <a:gd name="connsiteY4" fmla="*/ 481012 h 481012"/>
                <a:gd name="connsiteX0" fmla="*/ 571500 w 571500"/>
                <a:gd name="connsiteY0" fmla="*/ 0 h 481012"/>
                <a:gd name="connsiteX1" fmla="*/ 509589 w 571500"/>
                <a:gd name="connsiteY1" fmla="*/ 342899 h 481012"/>
                <a:gd name="connsiteX2" fmla="*/ 341541 w 571500"/>
                <a:gd name="connsiteY2" fmla="*/ 445011 h 481012"/>
                <a:gd name="connsiteX3" fmla="*/ 133350 w 571500"/>
                <a:gd name="connsiteY3" fmla="*/ 476250 h 481012"/>
                <a:gd name="connsiteX4" fmla="*/ 0 w 571500"/>
                <a:gd name="connsiteY4" fmla="*/ 481012 h 481012"/>
                <a:gd name="connsiteX0" fmla="*/ 571500 w 571500"/>
                <a:gd name="connsiteY0" fmla="*/ 0 h 481012"/>
                <a:gd name="connsiteX1" fmla="*/ 509589 w 571500"/>
                <a:gd name="connsiteY1" fmla="*/ 342899 h 481012"/>
                <a:gd name="connsiteX2" fmla="*/ 341541 w 571500"/>
                <a:gd name="connsiteY2" fmla="*/ 445011 h 481012"/>
                <a:gd name="connsiteX3" fmla="*/ 133350 w 571500"/>
                <a:gd name="connsiteY3" fmla="*/ 476250 h 481012"/>
                <a:gd name="connsiteX4" fmla="*/ 0 w 571500"/>
                <a:gd name="connsiteY4" fmla="*/ 481012 h 481012"/>
                <a:gd name="connsiteX0" fmla="*/ 571500 w 571500"/>
                <a:gd name="connsiteY0" fmla="*/ 0 h 481012"/>
                <a:gd name="connsiteX1" fmla="*/ 509589 w 571500"/>
                <a:gd name="connsiteY1" fmla="*/ 342899 h 481012"/>
                <a:gd name="connsiteX2" fmla="*/ 341541 w 571500"/>
                <a:gd name="connsiteY2" fmla="*/ 445011 h 481012"/>
                <a:gd name="connsiteX3" fmla="*/ 133350 w 571500"/>
                <a:gd name="connsiteY3" fmla="*/ 476250 h 481012"/>
                <a:gd name="connsiteX4" fmla="*/ 0 w 571500"/>
                <a:gd name="connsiteY4" fmla="*/ 481012 h 481012"/>
                <a:gd name="connsiteX0" fmla="*/ 571500 w 571500"/>
                <a:gd name="connsiteY0" fmla="*/ 0 h 481012"/>
                <a:gd name="connsiteX1" fmla="*/ 509589 w 571500"/>
                <a:gd name="connsiteY1" fmla="*/ 342899 h 481012"/>
                <a:gd name="connsiteX2" fmla="*/ 349253 w 571500"/>
                <a:gd name="connsiteY2" fmla="*/ 451977 h 481012"/>
                <a:gd name="connsiteX3" fmla="*/ 133350 w 571500"/>
                <a:gd name="connsiteY3" fmla="*/ 476250 h 481012"/>
                <a:gd name="connsiteX4" fmla="*/ 0 w 571500"/>
                <a:gd name="connsiteY4" fmla="*/ 481012 h 481012"/>
                <a:gd name="connsiteX0" fmla="*/ 548366 w 548366"/>
                <a:gd name="connsiteY0" fmla="*/ 0 h 474047"/>
                <a:gd name="connsiteX1" fmla="*/ 509589 w 548366"/>
                <a:gd name="connsiteY1" fmla="*/ 335934 h 474047"/>
                <a:gd name="connsiteX2" fmla="*/ 349253 w 548366"/>
                <a:gd name="connsiteY2" fmla="*/ 445012 h 474047"/>
                <a:gd name="connsiteX3" fmla="*/ 133350 w 548366"/>
                <a:gd name="connsiteY3" fmla="*/ 469285 h 474047"/>
                <a:gd name="connsiteX4" fmla="*/ 0 w 548366"/>
                <a:gd name="connsiteY4" fmla="*/ 474047 h 474047"/>
                <a:gd name="connsiteX0" fmla="*/ 548366 w 549236"/>
                <a:gd name="connsiteY0" fmla="*/ 0 h 474047"/>
                <a:gd name="connsiteX1" fmla="*/ 509589 w 549236"/>
                <a:gd name="connsiteY1" fmla="*/ 335934 h 474047"/>
                <a:gd name="connsiteX2" fmla="*/ 349253 w 549236"/>
                <a:gd name="connsiteY2" fmla="*/ 445012 h 474047"/>
                <a:gd name="connsiteX3" fmla="*/ 133350 w 549236"/>
                <a:gd name="connsiteY3" fmla="*/ 469285 h 474047"/>
                <a:gd name="connsiteX4" fmla="*/ 0 w 549236"/>
                <a:gd name="connsiteY4" fmla="*/ 474047 h 474047"/>
                <a:gd name="connsiteX0" fmla="*/ 548366 w 549236"/>
                <a:gd name="connsiteY0" fmla="*/ 0 h 474047"/>
                <a:gd name="connsiteX1" fmla="*/ 509589 w 549236"/>
                <a:gd name="connsiteY1" fmla="*/ 335934 h 474047"/>
                <a:gd name="connsiteX2" fmla="*/ 349253 w 549236"/>
                <a:gd name="connsiteY2" fmla="*/ 445012 h 474047"/>
                <a:gd name="connsiteX3" fmla="*/ 133350 w 549236"/>
                <a:gd name="connsiteY3" fmla="*/ 469285 h 474047"/>
                <a:gd name="connsiteX4" fmla="*/ 0 w 549236"/>
                <a:gd name="connsiteY4" fmla="*/ 474047 h 47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9236" h="474047">
                  <a:moveTo>
                    <a:pt x="548366" y="0"/>
                  </a:moveTo>
                  <a:cubicBezTo>
                    <a:pt x="552421" y="86077"/>
                    <a:pt x="542774" y="261765"/>
                    <a:pt x="509589" y="335934"/>
                  </a:cubicBezTo>
                  <a:cubicBezTo>
                    <a:pt x="476404" y="410103"/>
                    <a:pt x="413143" y="429738"/>
                    <a:pt x="349253" y="445012"/>
                  </a:cubicBezTo>
                  <a:cubicBezTo>
                    <a:pt x="275585" y="462624"/>
                    <a:pt x="191559" y="464446"/>
                    <a:pt x="133350" y="469285"/>
                  </a:cubicBezTo>
                  <a:cubicBezTo>
                    <a:pt x="75141" y="474124"/>
                    <a:pt x="22225" y="473253"/>
                    <a:pt x="0" y="474047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2898162"/>
                </p:ext>
              </p:extLst>
            </p:nvPr>
          </p:nvGraphicFramePr>
          <p:xfrm>
            <a:off x="8589995" y="5799320"/>
            <a:ext cx="1603168" cy="2998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0" name="Equation" r:id="rId16" imgW="1104840" imgH="228600" progId="Equation.DSMT4">
                    <p:embed/>
                  </p:oleObj>
                </mc:Choice>
                <mc:Fallback>
                  <p:oleObj name="Equation" r:id="rId16" imgW="1104840" imgH="228600" progId="Equation.DSMT4">
                    <p:embed/>
                    <p:pic>
                      <p:nvPicPr>
                        <p:cNvPr id="30" name="Object 29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8589995" y="5799320"/>
                          <a:ext cx="1603168" cy="2998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1499000"/>
                </p:ext>
              </p:extLst>
            </p:nvPr>
          </p:nvGraphicFramePr>
          <p:xfrm>
            <a:off x="11226605" y="5733663"/>
            <a:ext cx="294835" cy="283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1" name="Equation" r:id="rId18" imgW="203040" imgH="215640" progId="Equation.DSMT4">
                    <p:embed/>
                  </p:oleObj>
                </mc:Choice>
                <mc:Fallback>
                  <p:oleObj name="Equation" r:id="rId18" imgW="203040" imgH="215640" progId="Equation.DSMT4">
                    <p:embed/>
                    <p:pic>
                      <p:nvPicPr>
                        <p:cNvPr id="33" name="Object 32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1226605" y="5733663"/>
                          <a:ext cx="294835" cy="2832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55154" y="3581616"/>
                <a:ext cx="3130048" cy="692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154" y="3581616"/>
                <a:ext cx="3130048" cy="6922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769046" y="2028980"/>
            <a:ext cx="1465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NIS Tunneling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932099" y="2901795"/>
                <a:ext cx="4859407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𝑁𝑆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𝑁𝑁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099" y="2901795"/>
                <a:ext cx="4859407" cy="71468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898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/>
      <p:bldP spid="9" grpId="0"/>
      <p:bldP spid="4" grpId="0"/>
      <p:bldP spid="10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50510" y="624926"/>
                <a:ext cx="25007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510" y="624926"/>
                <a:ext cx="250079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800719" y="552216"/>
                <a:ext cx="213252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1,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𝑜𝑡h𝑒𝑟𝑤𝑖𝑠𝑒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719" y="552216"/>
                <a:ext cx="2132527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/>
          <p:cNvSpPr/>
          <p:nvPr/>
        </p:nvSpPr>
        <p:spPr>
          <a:xfrm>
            <a:off x="5551284" y="542971"/>
            <a:ext cx="200024" cy="53324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75214" y="2735132"/>
                <a:ext cx="3910013" cy="736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𝑁𝑆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𝑁𝑆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𝑁𝑁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𝑒𝑉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𝑒𝑉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214" y="2735132"/>
                <a:ext cx="3910013" cy="7362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4489" y="4070193"/>
                <a:ext cx="1019175" cy="369332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89" y="4070193"/>
                <a:ext cx="101917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0114" y="4529955"/>
                <a:ext cx="6915150" cy="1555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𝑁𝑆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𝑁𝑁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d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(−1)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𝑚𝑒𝑉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>
                  <a:spcAft>
                    <a:spcPts val="600"/>
                  </a:spcAft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 order modified Bessel function</a:t>
                </a:r>
              </a:p>
              <a:p>
                <a:r>
                  <a:rPr lang="en-US" dirty="0" smtClean="0"/>
                  <a:t>			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14" y="4529955"/>
                <a:ext cx="6915150" cy="15557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695033" y="5964646"/>
                <a:ext cx="25747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∴</a:t>
                </a:r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Ohmic</a:t>
                </a:r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𝑁𝑆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≪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𝑁𝑁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033" y="5964646"/>
                <a:ext cx="2574744" cy="369332"/>
              </a:xfrm>
              <a:prstGeom prst="rect">
                <a:avLst/>
              </a:prstGeom>
              <a:blipFill>
                <a:blip r:embed="rId10"/>
                <a:stretch>
                  <a:fillRect l="-1891" t="-1147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522043" y="5769159"/>
                <a:ext cx="3733009" cy="822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𝑁𝑆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𝑁𝑁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skw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043" y="5769159"/>
                <a:ext cx="3733009" cy="8222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73943" y="6085702"/>
                <a:ext cx="11716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𝑒𝑉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&lt;∆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943" y="6085702"/>
                <a:ext cx="117166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570114" y="252415"/>
            <a:ext cx="2977154" cy="1400856"/>
            <a:chOff x="405808" y="6977715"/>
            <a:chExt cx="2977154" cy="1400856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1947863" y="7310438"/>
              <a:ext cx="0" cy="7810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914400" y="8105775"/>
              <a:ext cx="2286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1700212" y="7565231"/>
              <a:ext cx="233363" cy="507207"/>
            </a:xfrm>
            <a:prstGeom prst="rect">
              <a:avLst/>
            </a:prstGeom>
            <a:pattFill prst="lt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145381" y="7569996"/>
              <a:ext cx="8024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66812" y="7624764"/>
              <a:ext cx="5191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685924" y="7620002"/>
              <a:ext cx="0" cy="4667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676400" y="8086727"/>
              <a:ext cx="10858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2" name="Object 21"/>
            <p:cNvGraphicFramePr>
              <a:graphicFrameLocks noChangeAspect="1"/>
            </p:cNvGraphicFramePr>
            <p:nvPr>
              <p:extLst/>
            </p:nvPr>
          </p:nvGraphicFramePr>
          <p:xfrm>
            <a:off x="405808" y="7269775"/>
            <a:ext cx="5207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6" name="Equation" r:id="rId13" imgW="520560" imgH="228600" progId="Equation.DSMT4">
                    <p:embed/>
                  </p:oleObj>
                </mc:Choice>
                <mc:Fallback>
                  <p:oleObj name="Equation" r:id="rId13" imgW="520560" imgH="228600" progId="Equation.DSMT4">
                    <p:embed/>
                    <p:pic>
                      <p:nvPicPr>
                        <p:cNvPr id="22" name="Object 21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05808" y="7269775"/>
                          <a:ext cx="520700" cy="228600"/>
                        </a:xfrm>
                        <a:prstGeom prst="rect">
                          <a:avLst/>
                        </a:prstGeom>
                        <a:ln w="15875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/>
            </p:nvPr>
          </p:nvGraphicFramePr>
          <p:xfrm>
            <a:off x="1700212" y="6977715"/>
            <a:ext cx="5715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7" name="Equation" r:id="rId15" imgW="571320" imgH="342720" progId="Equation.DSMT4">
                    <p:embed/>
                  </p:oleObj>
                </mc:Choice>
                <mc:Fallback>
                  <p:oleObj name="Equation" r:id="rId15" imgW="571320" imgH="342720" progId="Equation.DSMT4">
                    <p:embed/>
                    <p:pic>
                      <p:nvPicPr>
                        <p:cNvPr id="23" name="Object 22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700212" y="6977715"/>
                          <a:ext cx="5715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/>
            <p:cNvGraphicFramePr>
              <a:graphicFrameLocks noChangeAspect="1"/>
            </p:cNvGraphicFramePr>
            <p:nvPr>
              <p:extLst/>
            </p:nvPr>
          </p:nvGraphicFramePr>
          <p:xfrm>
            <a:off x="3179762" y="8033362"/>
            <a:ext cx="2032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8" name="Equation" r:id="rId17" imgW="203040" imgH="215640" progId="Equation.DSMT4">
                    <p:embed/>
                  </p:oleObj>
                </mc:Choice>
                <mc:Fallback>
                  <p:oleObj name="Equation" r:id="rId17" imgW="203040" imgH="215640" progId="Equation.DSMT4">
                    <p:embed/>
                    <p:pic>
                      <p:nvPicPr>
                        <p:cNvPr id="24" name="Object 23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179762" y="8033362"/>
                          <a:ext cx="203200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/>
            </p:nvPr>
          </p:nvGraphicFramePr>
          <p:xfrm>
            <a:off x="1489075" y="8149971"/>
            <a:ext cx="4445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9" name="Equation" r:id="rId19" imgW="444240" imgH="228600" progId="Equation.DSMT4">
                    <p:embed/>
                  </p:oleObj>
                </mc:Choice>
                <mc:Fallback>
                  <p:oleObj name="Equation" r:id="rId19" imgW="444240" imgH="228600" progId="Equation.DSMT4">
                    <p:embed/>
                    <p:pic>
                      <p:nvPicPr>
                        <p:cNvPr id="25" name="Object 24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489075" y="8149971"/>
                          <a:ext cx="4445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>
              <p:extLst/>
            </p:nvPr>
          </p:nvGraphicFramePr>
          <p:xfrm>
            <a:off x="1985955" y="7434264"/>
            <a:ext cx="1143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0" name="Equation" r:id="rId21" imgW="114120" imgH="215640" progId="Equation.DSMT4">
                    <p:embed/>
                  </p:oleObj>
                </mc:Choice>
                <mc:Fallback>
                  <p:oleObj name="Equation" r:id="rId21" imgW="114120" imgH="215640" progId="Equation.DSMT4">
                    <p:embed/>
                    <p:pic>
                      <p:nvPicPr>
                        <p:cNvPr id="26" name="Object 25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1985955" y="7434264"/>
                          <a:ext cx="114300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Group 26"/>
          <p:cNvGrpSpPr/>
          <p:nvPr/>
        </p:nvGrpSpPr>
        <p:grpSpPr>
          <a:xfrm>
            <a:off x="8701593" y="552216"/>
            <a:ext cx="2778918" cy="2665330"/>
            <a:chOff x="4577557" y="681038"/>
            <a:chExt cx="2778918" cy="2665330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5357813" y="700089"/>
              <a:ext cx="0" cy="12001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353050" y="1890713"/>
              <a:ext cx="1600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5353050" y="681038"/>
              <a:ext cx="1390650" cy="1204912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reeform 30"/>
            <p:cNvSpPr/>
            <p:nvPr/>
          </p:nvSpPr>
          <p:spPr>
            <a:xfrm>
              <a:off x="5991225" y="695325"/>
              <a:ext cx="842963" cy="1185863"/>
            </a:xfrm>
            <a:custGeom>
              <a:avLst/>
              <a:gdLst>
                <a:gd name="connsiteX0" fmla="*/ 0 w 842963"/>
                <a:gd name="connsiteY0" fmla="*/ 1185863 h 1185863"/>
                <a:gd name="connsiteX1" fmla="*/ 42863 w 842963"/>
                <a:gd name="connsiteY1" fmla="*/ 938213 h 1185863"/>
                <a:gd name="connsiteX2" fmla="*/ 228600 w 842963"/>
                <a:gd name="connsiteY2" fmla="*/ 619125 h 1185863"/>
                <a:gd name="connsiteX3" fmla="*/ 438150 w 842963"/>
                <a:gd name="connsiteY3" fmla="*/ 390525 h 1185863"/>
                <a:gd name="connsiteX4" fmla="*/ 728663 w 842963"/>
                <a:gd name="connsiteY4" fmla="*/ 109538 h 1185863"/>
                <a:gd name="connsiteX5" fmla="*/ 842963 w 842963"/>
                <a:gd name="connsiteY5" fmla="*/ 0 h 118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2963" h="1185863">
                  <a:moveTo>
                    <a:pt x="0" y="1185863"/>
                  </a:moveTo>
                  <a:cubicBezTo>
                    <a:pt x="2381" y="1109266"/>
                    <a:pt x="4763" y="1032669"/>
                    <a:pt x="42863" y="938213"/>
                  </a:cubicBezTo>
                  <a:cubicBezTo>
                    <a:pt x="80963" y="843757"/>
                    <a:pt x="162719" y="710406"/>
                    <a:pt x="228600" y="619125"/>
                  </a:cubicBezTo>
                  <a:cubicBezTo>
                    <a:pt x="294481" y="527844"/>
                    <a:pt x="354806" y="475456"/>
                    <a:pt x="438150" y="390525"/>
                  </a:cubicBezTo>
                  <a:cubicBezTo>
                    <a:pt x="521494" y="305594"/>
                    <a:pt x="728663" y="109538"/>
                    <a:pt x="728663" y="109538"/>
                  </a:cubicBezTo>
                  <a:lnTo>
                    <a:pt x="842963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5310188" y="2226891"/>
              <a:ext cx="0" cy="106876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305425" y="3290888"/>
              <a:ext cx="164782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876925" y="2424113"/>
              <a:ext cx="0" cy="866775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Freeform 34"/>
            <p:cNvSpPr/>
            <p:nvPr/>
          </p:nvSpPr>
          <p:spPr>
            <a:xfrm>
              <a:off x="5922717" y="2409825"/>
              <a:ext cx="801933" cy="439050"/>
            </a:xfrm>
            <a:custGeom>
              <a:avLst/>
              <a:gdLst>
                <a:gd name="connsiteX0" fmla="*/ 1833 w 801933"/>
                <a:gd name="connsiteY0" fmla="*/ 0 h 439050"/>
                <a:gd name="connsiteX1" fmla="*/ 30408 w 801933"/>
                <a:gd name="connsiteY1" fmla="*/ 276225 h 439050"/>
                <a:gd name="connsiteX2" fmla="*/ 211383 w 801933"/>
                <a:gd name="connsiteY2" fmla="*/ 395288 h 439050"/>
                <a:gd name="connsiteX3" fmla="*/ 487608 w 801933"/>
                <a:gd name="connsiteY3" fmla="*/ 433388 h 439050"/>
                <a:gd name="connsiteX4" fmla="*/ 801933 w 801933"/>
                <a:gd name="connsiteY4" fmla="*/ 438150 h 43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933" h="439050">
                  <a:moveTo>
                    <a:pt x="1833" y="0"/>
                  </a:moveTo>
                  <a:cubicBezTo>
                    <a:pt x="-1342" y="105172"/>
                    <a:pt x="-4517" y="210344"/>
                    <a:pt x="30408" y="276225"/>
                  </a:cubicBezTo>
                  <a:cubicBezTo>
                    <a:pt x="65333" y="342106"/>
                    <a:pt x="135183" y="369094"/>
                    <a:pt x="211383" y="395288"/>
                  </a:cubicBezTo>
                  <a:cubicBezTo>
                    <a:pt x="287583" y="421482"/>
                    <a:pt x="389183" y="426244"/>
                    <a:pt x="487608" y="433388"/>
                  </a:cubicBezTo>
                  <a:cubicBezTo>
                    <a:pt x="586033" y="440532"/>
                    <a:pt x="693983" y="439341"/>
                    <a:pt x="801933" y="43815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6" name="Object 35"/>
            <p:cNvGraphicFramePr>
              <a:graphicFrameLocks noChangeAspect="1"/>
            </p:cNvGraphicFramePr>
            <p:nvPr>
              <p:extLst/>
            </p:nvPr>
          </p:nvGraphicFramePr>
          <p:xfrm>
            <a:off x="4869657" y="1112838"/>
            <a:ext cx="1524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1" name="Equation" r:id="rId23" imgW="152280" imgH="215640" progId="Equation.DSMT4">
                    <p:embed/>
                  </p:oleObj>
                </mc:Choice>
                <mc:Fallback>
                  <p:oleObj name="Equation" r:id="rId23" imgW="152280" imgH="215640" progId="Equation.DSMT4">
                    <p:embed/>
                    <p:pic>
                      <p:nvPicPr>
                        <p:cNvPr id="36" name="Object 35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4869657" y="1112838"/>
                          <a:ext cx="152400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6"/>
            <p:cNvGraphicFramePr>
              <a:graphicFrameLocks noChangeAspect="1"/>
            </p:cNvGraphicFramePr>
            <p:nvPr>
              <p:extLst/>
            </p:nvPr>
          </p:nvGraphicFramePr>
          <p:xfrm>
            <a:off x="5724570" y="2085283"/>
            <a:ext cx="4826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2" name="Equation" r:id="rId25" imgW="482400" imgH="342720" progId="Equation.DSMT4">
                    <p:embed/>
                  </p:oleObj>
                </mc:Choice>
                <mc:Fallback>
                  <p:oleObj name="Equation" r:id="rId25" imgW="482400" imgH="342720" progId="Equation.DSMT4">
                    <p:embed/>
                    <p:pic>
                      <p:nvPicPr>
                        <p:cNvPr id="37" name="Object 36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5724570" y="2085283"/>
                          <a:ext cx="4826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/>
            <p:cNvGraphicFramePr>
              <a:graphicFrameLocks noChangeAspect="1"/>
            </p:cNvGraphicFramePr>
            <p:nvPr>
              <p:extLst/>
            </p:nvPr>
          </p:nvGraphicFramePr>
          <p:xfrm>
            <a:off x="5895974" y="1870523"/>
            <a:ext cx="1905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3" name="Equation" r:id="rId27" imgW="190440" imgH="215640" progId="Equation.DSMT4">
                    <p:embed/>
                  </p:oleObj>
                </mc:Choice>
                <mc:Fallback>
                  <p:oleObj name="Equation" r:id="rId27" imgW="190440" imgH="215640" progId="Equation.DSMT4">
                    <p:embed/>
                    <p:pic>
                      <p:nvPicPr>
                        <p:cNvPr id="38" name="Object 37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5895974" y="1870523"/>
                          <a:ext cx="190500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8"/>
            <p:cNvGraphicFramePr>
              <a:graphicFrameLocks noChangeAspect="1"/>
            </p:cNvGraphicFramePr>
            <p:nvPr>
              <p:extLst/>
            </p:nvPr>
          </p:nvGraphicFramePr>
          <p:xfrm>
            <a:off x="4577557" y="2693416"/>
            <a:ext cx="3683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4" name="Equation" r:id="rId29" imgW="368280" imgH="291960" progId="Equation.DSMT4">
                    <p:embed/>
                  </p:oleObj>
                </mc:Choice>
                <mc:Fallback>
                  <p:oleObj name="Equation" r:id="rId29" imgW="368280" imgH="291960" progId="Equation.DSMT4">
                    <p:embed/>
                    <p:pic>
                      <p:nvPicPr>
                        <p:cNvPr id="39" name="Object 38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4577557" y="2693416"/>
                          <a:ext cx="3683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9"/>
            <p:cNvGraphicFramePr>
              <a:graphicFrameLocks noChangeAspect="1"/>
            </p:cNvGraphicFramePr>
            <p:nvPr>
              <p:extLst/>
            </p:nvPr>
          </p:nvGraphicFramePr>
          <p:xfrm>
            <a:off x="7038975" y="3117768"/>
            <a:ext cx="3175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5" name="Equation" r:id="rId31" imgW="317160" imgH="228600" progId="Equation.DSMT4">
                    <p:embed/>
                  </p:oleObj>
                </mc:Choice>
                <mc:Fallback>
                  <p:oleObj name="Equation" r:id="rId31" imgW="317160" imgH="228600" progId="Equation.DSMT4">
                    <p:embed/>
                    <p:pic>
                      <p:nvPicPr>
                        <p:cNvPr id="40" name="Object 39"/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7038975" y="3117768"/>
                          <a:ext cx="3175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32560" y="1792113"/>
                <a:ext cx="2031325" cy="487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𝑒𝑉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560" y="1792113"/>
                <a:ext cx="2031325" cy="48724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44869" y="1653077"/>
                <a:ext cx="1170705" cy="662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869" y="1653077"/>
                <a:ext cx="1170705" cy="662746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929019" y="1644669"/>
                <a:ext cx="1361527" cy="713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𝑁𝑁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𝑒𝑉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019" y="1644669"/>
                <a:ext cx="1361527" cy="71352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934222" y="1797990"/>
                <a:ext cx="11250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𝑁𝑆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22" y="1797990"/>
                <a:ext cx="1125052" cy="369332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997306" y="2918579"/>
                <a:ext cx="9421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𝑒𝑉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&gt;∆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306" y="2918579"/>
                <a:ext cx="942181" cy="369332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33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9" grpId="0" animBg="1"/>
      <p:bldP spid="10" grpId="0"/>
      <p:bldP spid="11" grpId="0"/>
      <p:bldP spid="12" grpId="0"/>
      <p:bldP spid="13" grpId="0"/>
      <p:bldP spid="2" grpId="0"/>
      <p:bldP spid="7" grpId="0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901" y="187126"/>
            <a:ext cx="641032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u="sng" dirty="0"/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975" y="547247"/>
            <a:ext cx="1079037" cy="9372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7178" y="1981052"/>
                <a:ext cx="904875" cy="369332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78" y="1981052"/>
                <a:ext cx="90487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02053" y="1981052"/>
                <a:ext cx="952501" cy="369332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053" y="1981052"/>
                <a:ext cx="95250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426028" y="1981052"/>
            <a:ext cx="134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Identical SC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0" y="2830225"/>
                <a:ext cx="1104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30225"/>
                <a:ext cx="11049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02035" y="2854855"/>
                <a:ext cx="1567018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𝑁𝑁</m:t>
                        </m:r>
                      </m:sub>
                    </m:sSub>
                  </m:oMath>
                </a14:m>
                <a:r>
                  <a:rPr lang="en-US" dirty="0" smtClean="0"/>
                  <a:t>	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035" y="2854855"/>
                <a:ext cx="1567018" cy="506870"/>
              </a:xfrm>
              <a:prstGeom prst="rect">
                <a:avLst/>
              </a:prstGeom>
              <a:blipFill>
                <a:blip r:embed="rId7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eft Brace 16"/>
          <p:cNvSpPr/>
          <p:nvPr/>
        </p:nvSpPr>
        <p:spPr>
          <a:xfrm>
            <a:off x="1009818" y="2572528"/>
            <a:ext cx="293393" cy="1733103"/>
          </a:xfrm>
          <a:prstGeom prst="leftBrace">
            <a:avLst>
              <a:gd name="adj1" fmla="val 51695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98905" y="3526739"/>
                <a:ext cx="6191250" cy="708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𝑁𝑁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𝑒𝑉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4∆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𝑒𝑉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2∆+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𝑒𝑉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905" y="3526739"/>
                <a:ext cx="6191250" cy="7087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3427353" y="4489889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lliptic integrals</a:t>
            </a:r>
            <a:endParaRPr lang="en-US" dirty="0"/>
          </a:p>
        </p:txBody>
      </p:sp>
      <p:cxnSp>
        <p:nvCxnSpPr>
          <p:cNvPr id="20" name="Curved Connector 19"/>
          <p:cNvCxnSpPr>
            <a:stCxn id="19" idx="1"/>
          </p:cNvCxnSpPr>
          <p:nvPr/>
        </p:nvCxnSpPr>
        <p:spPr>
          <a:xfrm rot="10800000">
            <a:off x="3236859" y="4218339"/>
            <a:ext cx="190495" cy="456216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19" idx="3"/>
          </p:cNvCxnSpPr>
          <p:nvPr/>
        </p:nvCxnSpPr>
        <p:spPr>
          <a:xfrm flipV="1">
            <a:off x="5084703" y="4213665"/>
            <a:ext cx="114300" cy="460890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91372" y="6059718"/>
            <a:ext cx="349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Heat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smears out, lower gap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593718" y="4889790"/>
                <a:ext cx="1490985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−2∆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718" y="4889790"/>
                <a:ext cx="1490985" cy="6173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2518697" y="247107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917657" y="3593232"/>
                <a:ext cx="10704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𝑒𝑉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657" y="3593232"/>
                <a:ext cx="107042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883588" y="2625237"/>
                <a:ext cx="10704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𝑒𝑉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&lt;2∆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588" y="2625237"/>
                <a:ext cx="107042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917656" y="3084166"/>
                <a:ext cx="10704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𝑒𝑉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656" y="3084166"/>
                <a:ext cx="107042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94704" y="533063"/>
                <a:ext cx="6701654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𝑆𝑆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′=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𝑁𝑁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𝑒𝑉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′(0)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04" y="533063"/>
                <a:ext cx="6701654" cy="71468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2052639" y="1333148"/>
            <a:ext cx="2931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Solution in elliptical integrals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12896" y="18929"/>
            <a:ext cx="1478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SIS’ Tunneling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7810016" y="2372040"/>
            <a:ext cx="3424722" cy="1961520"/>
            <a:chOff x="1535113" y="1943100"/>
            <a:chExt cx="3424722" cy="196152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1871663" y="2871784"/>
              <a:ext cx="184308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871663" y="3095621"/>
              <a:ext cx="184308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876426" y="2038351"/>
              <a:ext cx="2281237" cy="164306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1871663" y="2357438"/>
              <a:ext cx="0" cy="13335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862137" y="3681414"/>
              <a:ext cx="208597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3006566" y="3090858"/>
              <a:ext cx="0" cy="59055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3006566" y="2180374"/>
              <a:ext cx="994389" cy="91048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reeform 39"/>
            <p:cNvSpPr/>
            <p:nvPr/>
          </p:nvSpPr>
          <p:spPr>
            <a:xfrm>
              <a:off x="1900237" y="1943100"/>
              <a:ext cx="2314575" cy="1719263"/>
            </a:xfrm>
            <a:custGeom>
              <a:avLst/>
              <a:gdLst>
                <a:gd name="connsiteX0" fmla="*/ 0 w 2286000"/>
                <a:gd name="connsiteY0" fmla="*/ 1719263 h 1719263"/>
                <a:gd name="connsiteX1" fmla="*/ 71437 w 2286000"/>
                <a:gd name="connsiteY1" fmla="*/ 1676400 h 1719263"/>
                <a:gd name="connsiteX2" fmla="*/ 357187 w 2286000"/>
                <a:gd name="connsiteY2" fmla="*/ 1628775 h 1719263"/>
                <a:gd name="connsiteX3" fmla="*/ 609600 w 2286000"/>
                <a:gd name="connsiteY3" fmla="*/ 1604963 h 1719263"/>
                <a:gd name="connsiteX4" fmla="*/ 790575 w 2286000"/>
                <a:gd name="connsiteY4" fmla="*/ 1595438 h 1719263"/>
                <a:gd name="connsiteX5" fmla="*/ 885825 w 2286000"/>
                <a:gd name="connsiteY5" fmla="*/ 1490663 h 1719263"/>
                <a:gd name="connsiteX6" fmla="*/ 938212 w 2286000"/>
                <a:gd name="connsiteY6" fmla="*/ 1309688 h 1719263"/>
                <a:gd name="connsiteX7" fmla="*/ 976312 w 2286000"/>
                <a:gd name="connsiteY7" fmla="*/ 1147763 h 1719263"/>
                <a:gd name="connsiteX8" fmla="*/ 1138237 w 2286000"/>
                <a:gd name="connsiteY8" fmla="*/ 976313 h 1719263"/>
                <a:gd name="connsiteX9" fmla="*/ 1366837 w 2286000"/>
                <a:gd name="connsiteY9" fmla="*/ 781050 h 1719263"/>
                <a:gd name="connsiteX10" fmla="*/ 1657350 w 2286000"/>
                <a:gd name="connsiteY10" fmla="*/ 533400 h 1719263"/>
                <a:gd name="connsiteX11" fmla="*/ 2286000 w 2286000"/>
                <a:gd name="connsiteY11" fmla="*/ 0 h 1719263"/>
                <a:gd name="connsiteX0" fmla="*/ 0 w 2314575"/>
                <a:gd name="connsiteY0" fmla="*/ 1719263 h 1719263"/>
                <a:gd name="connsiteX1" fmla="*/ 100012 w 2314575"/>
                <a:gd name="connsiteY1" fmla="*/ 1676400 h 1719263"/>
                <a:gd name="connsiteX2" fmla="*/ 385762 w 2314575"/>
                <a:gd name="connsiteY2" fmla="*/ 1628775 h 1719263"/>
                <a:gd name="connsiteX3" fmla="*/ 638175 w 2314575"/>
                <a:gd name="connsiteY3" fmla="*/ 1604963 h 1719263"/>
                <a:gd name="connsiteX4" fmla="*/ 819150 w 2314575"/>
                <a:gd name="connsiteY4" fmla="*/ 1595438 h 1719263"/>
                <a:gd name="connsiteX5" fmla="*/ 914400 w 2314575"/>
                <a:gd name="connsiteY5" fmla="*/ 1490663 h 1719263"/>
                <a:gd name="connsiteX6" fmla="*/ 966787 w 2314575"/>
                <a:gd name="connsiteY6" fmla="*/ 1309688 h 1719263"/>
                <a:gd name="connsiteX7" fmla="*/ 1004887 w 2314575"/>
                <a:gd name="connsiteY7" fmla="*/ 1147763 h 1719263"/>
                <a:gd name="connsiteX8" fmla="*/ 1166812 w 2314575"/>
                <a:gd name="connsiteY8" fmla="*/ 976313 h 1719263"/>
                <a:gd name="connsiteX9" fmla="*/ 1395412 w 2314575"/>
                <a:gd name="connsiteY9" fmla="*/ 781050 h 1719263"/>
                <a:gd name="connsiteX10" fmla="*/ 1685925 w 2314575"/>
                <a:gd name="connsiteY10" fmla="*/ 533400 h 1719263"/>
                <a:gd name="connsiteX11" fmla="*/ 2314575 w 2314575"/>
                <a:gd name="connsiteY11" fmla="*/ 0 h 171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4575" h="1719263">
                  <a:moveTo>
                    <a:pt x="0" y="1719263"/>
                  </a:moveTo>
                  <a:cubicBezTo>
                    <a:pt x="5953" y="1705372"/>
                    <a:pt x="35718" y="1691481"/>
                    <a:pt x="100012" y="1676400"/>
                  </a:cubicBezTo>
                  <a:cubicBezTo>
                    <a:pt x="164306" y="1661319"/>
                    <a:pt x="296068" y="1640681"/>
                    <a:pt x="385762" y="1628775"/>
                  </a:cubicBezTo>
                  <a:cubicBezTo>
                    <a:pt x="475456" y="1616869"/>
                    <a:pt x="565944" y="1610519"/>
                    <a:pt x="638175" y="1604963"/>
                  </a:cubicBezTo>
                  <a:cubicBezTo>
                    <a:pt x="710406" y="1599407"/>
                    <a:pt x="773113" y="1614488"/>
                    <a:pt x="819150" y="1595438"/>
                  </a:cubicBezTo>
                  <a:cubicBezTo>
                    <a:pt x="865187" y="1576388"/>
                    <a:pt x="889794" y="1538288"/>
                    <a:pt x="914400" y="1490663"/>
                  </a:cubicBezTo>
                  <a:cubicBezTo>
                    <a:pt x="939006" y="1443038"/>
                    <a:pt x="951706" y="1366838"/>
                    <a:pt x="966787" y="1309688"/>
                  </a:cubicBezTo>
                  <a:cubicBezTo>
                    <a:pt x="981868" y="1252538"/>
                    <a:pt x="971550" y="1203325"/>
                    <a:pt x="1004887" y="1147763"/>
                  </a:cubicBezTo>
                  <a:cubicBezTo>
                    <a:pt x="1038225" y="1092200"/>
                    <a:pt x="1101724" y="1037432"/>
                    <a:pt x="1166812" y="976313"/>
                  </a:cubicBezTo>
                  <a:cubicBezTo>
                    <a:pt x="1231900" y="915194"/>
                    <a:pt x="1395412" y="781050"/>
                    <a:pt x="1395412" y="781050"/>
                  </a:cubicBezTo>
                  <a:lnTo>
                    <a:pt x="1685925" y="533400"/>
                  </a:lnTo>
                  <a:lnTo>
                    <a:pt x="2314575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1" name="Object 40"/>
            <p:cNvGraphicFramePr>
              <a:graphicFrameLocks noChangeAspect="1"/>
            </p:cNvGraphicFramePr>
            <p:nvPr>
              <p:extLst/>
            </p:nvPr>
          </p:nvGraphicFramePr>
          <p:xfrm>
            <a:off x="1535113" y="2837181"/>
            <a:ext cx="2540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5" name="Equation" r:id="rId14" imgW="253800" imgH="291960" progId="Equation.DSMT4">
                    <p:embed/>
                  </p:oleObj>
                </mc:Choice>
                <mc:Fallback>
                  <p:oleObj name="Equation" r:id="rId14" imgW="253800" imgH="291960" progId="Equation.DSMT4">
                    <p:embed/>
                    <p:pic>
                      <p:nvPicPr>
                        <p:cNvPr id="41" name="Object 40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535113" y="2837181"/>
                          <a:ext cx="2540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1"/>
            <p:cNvGraphicFramePr>
              <a:graphicFrameLocks noChangeAspect="1"/>
            </p:cNvGraphicFramePr>
            <p:nvPr>
              <p:extLst/>
            </p:nvPr>
          </p:nvGraphicFramePr>
          <p:xfrm>
            <a:off x="2870455" y="3688720"/>
            <a:ext cx="3048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6" name="Equation" r:id="rId16" imgW="304560" imgH="215640" progId="Equation.DSMT4">
                    <p:embed/>
                  </p:oleObj>
                </mc:Choice>
                <mc:Fallback>
                  <p:oleObj name="Equation" r:id="rId16" imgW="304560" imgH="215640" progId="Equation.DSMT4">
                    <p:embed/>
                    <p:pic>
                      <p:nvPicPr>
                        <p:cNvPr id="42" name="Object 41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870455" y="3688720"/>
                          <a:ext cx="304800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2"/>
            <p:cNvGraphicFramePr>
              <a:graphicFrameLocks noChangeAspect="1"/>
            </p:cNvGraphicFramePr>
            <p:nvPr>
              <p:extLst/>
            </p:nvPr>
          </p:nvGraphicFramePr>
          <p:xfrm>
            <a:off x="4027488" y="3563262"/>
            <a:ext cx="3175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7" name="Equation" r:id="rId18" imgW="317160" imgH="228600" progId="Equation.DSMT4">
                    <p:embed/>
                  </p:oleObj>
                </mc:Choice>
                <mc:Fallback>
                  <p:oleObj name="Equation" r:id="rId18" imgW="317160" imgH="228600" progId="Equation.DSMT4">
                    <p:embed/>
                    <p:pic>
                      <p:nvPicPr>
                        <p:cNvPr id="43" name="Object 42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4027488" y="3563262"/>
                          <a:ext cx="3175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0913959"/>
                </p:ext>
              </p:extLst>
            </p:nvPr>
          </p:nvGraphicFramePr>
          <p:xfrm>
            <a:off x="3715235" y="2433323"/>
            <a:ext cx="7239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8" name="Equation" r:id="rId20" imgW="723600" imgH="571320" progId="Equation.DSMT4">
                    <p:embed/>
                  </p:oleObj>
                </mc:Choice>
                <mc:Fallback>
                  <p:oleObj name="Equation" r:id="rId20" imgW="723600" imgH="571320" progId="Equation.DSMT4">
                    <p:embed/>
                    <p:pic>
                      <p:nvPicPr>
                        <p:cNvPr id="44" name="Object 43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3715235" y="2433323"/>
                          <a:ext cx="723900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1886550"/>
                </p:ext>
              </p:extLst>
            </p:nvPr>
          </p:nvGraphicFramePr>
          <p:xfrm>
            <a:off x="3791435" y="2890523"/>
            <a:ext cx="1168400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9" name="Equation" r:id="rId22" imgW="1168200" imgH="622080" progId="Equation.DSMT4">
                    <p:embed/>
                  </p:oleObj>
                </mc:Choice>
                <mc:Fallback>
                  <p:oleObj name="Equation" r:id="rId22" imgW="1168200" imgH="622080" progId="Equation.DSMT4">
                    <p:embed/>
                    <p:pic>
                      <p:nvPicPr>
                        <p:cNvPr id="45" name="Object 44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3791435" y="2890523"/>
                          <a:ext cx="1168400" cy="622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9861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 animBg="1"/>
      <p:bldP spid="14" grpId="0"/>
      <p:bldP spid="16" grpId="0"/>
      <p:bldP spid="17" grpId="0" animBg="1"/>
      <p:bldP spid="18" grpId="0"/>
      <p:bldP spid="19" grpId="0"/>
      <p:bldP spid="23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1319" y="188809"/>
                <a:ext cx="1011168" cy="369332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19" y="188809"/>
                <a:ext cx="101116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00105" y="188809"/>
                <a:ext cx="1709529" cy="369332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105" y="188809"/>
                <a:ext cx="170952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88982" y="1182572"/>
                <a:ext cx="13595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𝑆𝑆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82" y="1182572"/>
                <a:ext cx="135957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48148" y="960823"/>
                <a:ext cx="6942877" cy="748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𝑁𝑁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148" y="960823"/>
                <a:ext cx="6942877" cy="748282"/>
              </a:xfrm>
              <a:prstGeom prst="rect">
                <a:avLst/>
              </a:prstGeom>
              <a:blipFill>
                <a:blip r:embed="rId5"/>
                <a:stretch>
                  <a:fillRect l="-702" t="-4918" b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/>
          <p:cNvSpPr/>
          <p:nvPr/>
        </p:nvSpPr>
        <p:spPr>
          <a:xfrm>
            <a:off x="3070959" y="1038982"/>
            <a:ext cx="277350" cy="69532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2190" y="2580738"/>
                <a:ext cx="752475" cy="369332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90" y="2580738"/>
                <a:ext cx="75247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20053" y="2545668"/>
                <a:ext cx="8239761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Features:  	(1) linear conductance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	</a:t>
                </a:r>
                <a:r>
                  <a:rPr lang="en-US" dirty="0" smtClean="0"/>
                  <a:t>	(2) logarithmic singularity at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	</a:t>
                </a:r>
                <a:r>
                  <a:rPr lang="en-US" dirty="0" smtClean="0"/>
                  <a:t>	(3) negative resistance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	</a:t>
                </a:r>
                <a:r>
                  <a:rPr lang="en-US" dirty="0" smtClean="0"/>
                  <a:t>	(4) jump for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	</a:t>
                </a:r>
                <a:r>
                  <a:rPr lang="en-US" dirty="0" smtClean="0"/>
                  <a:t>	(5) </a:t>
                </a:r>
                <a:r>
                  <a:rPr lang="en-US" dirty="0" err="1" smtClean="0"/>
                  <a:t>ohmic</a:t>
                </a:r>
                <a:r>
                  <a:rPr lang="en-US" dirty="0" smtClean="0"/>
                  <a:t> for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053" y="2545668"/>
                <a:ext cx="8239761" cy="1785104"/>
              </a:xfrm>
              <a:prstGeom prst="rect">
                <a:avLst/>
              </a:prstGeom>
              <a:blipFill>
                <a:blip r:embed="rId7"/>
                <a:stretch>
                  <a:fillRect l="-666" t="-2055" b="-4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653323" y="5142133"/>
                <a:ext cx="6598352" cy="1117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𝑁𝑁</m:t>
                              </m:r>
                            </m:sub>
                          </m:s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rad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𝐿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𝐿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den>
                                      </m:f>
                                    </m:e>
                                  </m:d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cosh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𝐵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323" y="5142133"/>
                <a:ext cx="6598352" cy="111742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 rot="19539341">
            <a:off x="226306" y="4975241"/>
            <a:ext cx="719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JUMP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45487" y="5159907"/>
                <a:ext cx="5907836" cy="1117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𝑆𝑆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𝑁𝑁</m:t>
                              </m:r>
                            </m:sub>
                          </m:sSub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rad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∆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∆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den>
                                  </m:f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f>
                                        <m:fPr>
                                          <m:type m:val="skw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𝐿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f>
                                        <m:fPr>
                                          <m:type m:val="skw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87" y="5159907"/>
                <a:ext cx="5907836" cy="1117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822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5308" y="141131"/>
            <a:ext cx="1153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Tunneling </a:t>
            </a:r>
          </a:p>
        </p:txBody>
      </p:sp>
      <p:sp>
        <p:nvSpPr>
          <p:cNvPr id="8" name="Rectangle 7"/>
          <p:cNvSpPr/>
          <p:nvPr/>
        </p:nvSpPr>
        <p:spPr>
          <a:xfrm>
            <a:off x="588925" y="572524"/>
            <a:ext cx="3506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QM – illustrates insufficiency of CM</a:t>
            </a:r>
          </a:p>
        </p:txBody>
      </p:sp>
      <p:sp>
        <p:nvSpPr>
          <p:cNvPr id="9" name="Rectangle 8"/>
          <p:cNvSpPr/>
          <p:nvPr/>
        </p:nvSpPr>
        <p:spPr>
          <a:xfrm>
            <a:off x="918005" y="910818"/>
            <a:ext cx="719809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1930’s – mush work on QM tunneling theoretically </a:t>
            </a:r>
          </a:p>
          <a:p>
            <a:pPr>
              <a:spcAft>
                <a:spcPts val="600"/>
              </a:spcAft>
            </a:pPr>
            <a:r>
              <a:rPr lang="en-US" dirty="0"/>
              <a:t>1958 – Esaki (Leo) SONY – tunnel diode (negative resistance)</a:t>
            </a:r>
          </a:p>
          <a:p>
            <a:pPr>
              <a:spcAft>
                <a:spcPts val="600"/>
              </a:spcAft>
            </a:pPr>
            <a:r>
              <a:rPr lang="en-US" dirty="0"/>
              <a:t>1960 – </a:t>
            </a:r>
            <a:r>
              <a:rPr lang="en-US" dirty="0" err="1" smtClean="0"/>
              <a:t>Giaver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Ivar</a:t>
            </a:r>
            <a:r>
              <a:rPr lang="en-US" dirty="0"/>
              <a:t>) GE – tunneling between metals (bought evaporator)</a:t>
            </a:r>
          </a:p>
          <a:p>
            <a:pPr>
              <a:spcAft>
                <a:spcPts val="600"/>
              </a:spcAft>
            </a:pPr>
            <a:r>
              <a:rPr lang="en-US" dirty="0"/>
              <a:t>1962 – Josephson (Brian) Cambridge – Josephson effect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9635" y="2747895"/>
            <a:ext cx="1672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N – N Tunneling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99033" y="39129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Apply </a:t>
            </a:r>
            <a:r>
              <a:rPr lang="en-US" dirty="0"/>
              <a:t>voltage – electrochemical potentials shift by eV</a:t>
            </a:r>
          </a:p>
        </p:txBody>
      </p:sp>
      <p:sp>
        <p:nvSpPr>
          <p:cNvPr id="14" name="Rectangle 13"/>
          <p:cNvSpPr/>
          <p:nvPr/>
        </p:nvSpPr>
        <p:spPr>
          <a:xfrm rot="18663123">
            <a:off x="3449923" y="2420949"/>
            <a:ext cx="177391" cy="1483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2579728">
            <a:off x="3500147" y="2635994"/>
            <a:ext cx="165961" cy="12043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486429" y="2984352"/>
            <a:ext cx="216890" cy="1916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477743" y="3104143"/>
            <a:ext cx="216890" cy="1916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950249" y="2690862"/>
            <a:ext cx="219742" cy="1744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161316" y="2694854"/>
            <a:ext cx="3568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15988" y="2690862"/>
            <a:ext cx="4337" cy="10018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264393" y="3694902"/>
            <a:ext cx="2646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4" idx="2"/>
          </p:cNvCxnSpPr>
          <p:nvPr/>
        </p:nvCxnSpPr>
        <p:spPr>
          <a:xfrm flipH="1" flipV="1">
            <a:off x="4098037" y="3611242"/>
            <a:ext cx="169650" cy="834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409712" y="3044248"/>
            <a:ext cx="216890" cy="21163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2861582" y="2643421"/>
            <a:ext cx="140516" cy="1332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567757" y="2645416"/>
            <a:ext cx="3003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577213" y="2641358"/>
            <a:ext cx="13014" cy="3968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7" idx="4"/>
          </p:cNvCxnSpPr>
          <p:nvPr/>
        </p:nvCxnSpPr>
        <p:spPr>
          <a:xfrm>
            <a:off x="2586188" y="3295811"/>
            <a:ext cx="7705" cy="4671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583720" y="3766995"/>
            <a:ext cx="44333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15" idx="2"/>
          </p:cNvCxnSpPr>
          <p:nvPr/>
        </p:nvCxnSpPr>
        <p:spPr>
          <a:xfrm flipV="1">
            <a:off x="3020284" y="3678562"/>
            <a:ext cx="116763" cy="924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/>
          </p:nvPr>
        </p:nvGraphicFramePr>
        <p:xfrm>
          <a:off x="4453090" y="3054231"/>
          <a:ext cx="173512" cy="191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Equation" r:id="rId3" imgW="190440" imgH="228600" progId="Equation.DSMT4">
                  <p:embed/>
                </p:oleObj>
              </mc:Choice>
              <mc:Fallback>
                <p:oleObj name="Equation" r:id="rId3" imgW="190440" imgH="22860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53090" y="3054231"/>
                        <a:ext cx="173512" cy="191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>
          <a:xfrm>
            <a:off x="5649871" y="2780705"/>
            <a:ext cx="115054" cy="79861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771780" y="2780705"/>
            <a:ext cx="446793" cy="7986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203456" y="2780705"/>
            <a:ext cx="446793" cy="7986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205477" y="2776713"/>
            <a:ext cx="55542" cy="830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169920" y="2768603"/>
            <a:ext cx="46253" cy="830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/>
          </p:nvPr>
        </p:nvGraphicFramePr>
        <p:xfrm>
          <a:off x="5292808" y="2845830"/>
          <a:ext cx="254484" cy="181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Equation" r:id="rId5" imgW="279360" imgH="215640" progId="Equation.DSMT4">
                  <p:embed/>
                </p:oleObj>
              </mc:Choice>
              <mc:Fallback>
                <p:oleObj name="Equation" r:id="rId5" imgW="279360" imgH="21564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92808" y="2845830"/>
                        <a:ext cx="254484" cy="181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/>
          </p:nvPr>
        </p:nvGraphicFramePr>
        <p:xfrm>
          <a:off x="5819817" y="2845830"/>
          <a:ext cx="254484" cy="181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Equation" r:id="rId7" imgW="279360" imgH="215640" progId="Equation.DSMT4">
                  <p:embed/>
                </p:oleObj>
              </mc:Choice>
              <mc:Fallback>
                <p:oleObj name="Equation" r:id="rId7" imgW="279360" imgH="21564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19817" y="2845830"/>
                        <a:ext cx="254484" cy="181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9277670" y="4699744"/>
            <a:ext cx="1854288" cy="1524655"/>
            <a:chOff x="8280976" y="5527260"/>
            <a:chExt cx="1417511" cy="1184612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8566326" y="5527260"/>
              <a:ext cx="0" cy="9140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8567031" y="6434777"/>
              <a:ext cx="113145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8560852" y="5649387"/>
              <a:ext cx="774590" cy="7727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1952210"/>
                </p:ext>
              </p:extLst>
            </p:nvPr>
          </p:nvGraphicFramePr>
          <p:xfrm>
            <a:off x="8280976" y="5916008"/>
            <a:ext cx="138809" cy="1810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3" name="Equation" r:id="rId9" imgW="152280" imgH="215640" progId="Equation.DSMT4">
                    <p:embed/>
                  </p:oleObj>
                </mc:Choice>
                <mc:Fallback>
                  <p:oleObj name="Equation" r:id="rId9" imgW="152280" imgH="215640" progId="Equation.DSMT4">
                    <p:embed/>
                    <p:pic>
                      <p:nvPicPr>
                        <p:cNvPr id="41" name="Object 40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8280976" y="5916008"/>
                          <a:ext cx="138809" cy="18101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1500331"/>
                </p:ext>
              </p:extLst>
            </p:nvPr>
          </p:nvGraphicFramePr>
          <p:xfrm>
            <a:off x="9093984" y="6520205"/>
            <a:ext cx="173512" cy="1916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4" name="Equation" r:id="rId11" imgW="190440" imgH="228600" progId="Equation.DSMT4">
                    <p:embed/>
                  </p:oleObj>
                </mc:Choice>
                <mc:Fallback>
                  <p:oleObj name="Equation" r:id="rId11" imgW="190440" imgH="228600" progId="Equation.DSMT4">
                    <p:embed/>
                    <p:pic>
                      <p:nvPicPr>
                        <p:cNvPr id="42" name="Object 41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9093984" y="6520205"/>
                          <a:ext cx="173512" cy="1916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977434" y="4386358"/>
            <a:ext cx="2485207" cy="2227330"/>
            <a:chOff x="954906" y="4514783"/>
            <a:chExt cx="2485207" cy="2227330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1130021" y="5207767"/>
              <a:ext cx="2071687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eform 44"/>
            <p:cNvSpPr/>
            <p:nvPr/>
          </p:nvSpPr>
          <p:spPr>
            <a:xfrm>
              <a:off x="2973108" y="4541663"/>
              <a:ext cx="190588" cy="1281113"/>
            </a:xfrm>
            <a:custGeom>
              <a:avLst/>
              <a:gdLst>
                <a:gd name="connsiteX0" fmla="*/ 161925 w 190588"/>
                <a:gd name="connsiteY0" fmla="*/ 0 h 1281113"/>
                <a:gd name="connsiteX1" fmla="*/ 190500 w 190588"/>
                <a:gd name="connsiteY1" fmla="*/ 271463 h 1281113"/>
                <a:gd name="connsiteX2" fmla="*/ 161925 w 190588"/>
                <a:gd name="connsiteY2" fmla="*/ 676275 h 1281113"/>
                <a:gd name="connsiteX3" fmla="*/ 0 w 190588"/>
                <a:gd name="connsiteY3" fmla="*/ 1281113 h 128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88" h="1281113">
                  <a:moveTo>
                    <a:pt x="161925" y="0"/>
                  </a:moveTo>
                  <a:cubicBezTo>
                    <a:pt x="176212" y="79375"/>
                    <a:pt x="190500" y="158751"/>
                    <a:pt x="190500" y="271463"/>
                  </a:cubicBezTo>
                  <a:cubicBezTo>
                    <a:pt x="190500" y="384175"/>
                    <a:pt x="193675" y="508000"/>
                    <a:pt x="161925" y="676275"/>
                  </a:cubicBezTo>
                  <a:cubicBezTo>
                    <a:pt x="130175" y="844550"/>
                    <a:pt x="65087" y="1062831"/>
                    <a:pt x="0" y="1281113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 rot="9711502">
              <a:off x="1435895" y="4514783"/>
              <a:ext cx="190588" cy="1281113"/>
            </a:xfrm>
            <a:custGeom>
              <a:avLst/>
              <a:gdLst>
                <a:gd name="connsiteX0" fmla="*/ 161925 w 190588"/>
                <a:gd name="connsiteY0" fmla="*/ 0 h 1281113"/>
                <a:gd name="connsiteX1" fmla="*/ 190500 w 190588"/>
                <a:gd name="connsiteY1" fmla="*/ 271463 h 1281113"/>
                <a:gd name="connsiteX2" fmla="*/ 161925 w 190588"/>
                <a:gd name="connsiteY2" fmla="*/ 676275 h 1281113"/>
                <a:gd name="connsiteX3" fmla="*/ 0 w 190588"/>
                <a:gd name="connsiteY3" fmla="*/ 1281113 h 128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88" h="1281113">
                  <a:moveTo>
                    <a:pt x="161925" y="0"/>
                  </a:moveTo>
                  <a:cubicBezTo>
                    <a:pt x="176212" y="79375"/>
                    <a:pt x="190500" y="158751"/>
                    <a:pt x="190500" y="271463"/>
                  </a:cubicBezTo>
                  <a:cubicBezTo>
                    <a:pt x="190500" y="384175"/>
                    <a:pt x="193675" y="508000"/>
                    <a:pt x="161925" y="676275"/>
                  </a:cubicBezTo>
                  <a:cubicBezTo>
                    <a:pt x="130175" y="844550"/>
                    <a:pt x="65087" y="1062831"/>
                    <a:pt x="0" y="1281113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83"/>
            <p:cNvSpPr/>
            <p:nvPr/>
          </p:nvSpPr>
          <p:spPr>
            <a:xfrm>
              <a:off x="1504858" y="5219043"/>
              <a:ext cx="1618269" cy="584684"/>
            </a:xfrm>
            <a:custGeom>
              <a:avLst/>
              <a:gdLst>
                <a:gd name="connsiteX0" fmla="*/ 0 w 1659945"/>
                <a:gd name="connsiteY0" fmla="*/ 0 h 602457"/>
                <a:gd name="connsiteX1" fmla="*/ 1659945 w 1659945"/>
                <a:gd name="connsiteY1" fmla="*/ 0 h 602457"/>
                <a:gd name="connsiteX2" fmla="*/ 1659945 w 1659945"/>
                <a:gd name="connsiteY2" fmla="*/ 602457 h 602457"/>
                <a:gd name="connsiteX3" fmla="*/ 0 w 1659945"/>
                <a:gd name="connsiteY3" fmla="*/ 602457 h 602457"/>
                <a:gd name="connsiteX4" fmla="*/ 0 w 1659945"/>
                <a:gd name="connsiteY4" fmla="*/ 0 h 602457"/>
                <a:gd name="connsiteX0" fmla="*/ 0 w 1659945"/>
                <a:gd name="connsiteY0" fmla="*/ 0 h 602457"/>
                <a:gd name="connsiteX1" fmla="*/ 1659945 w 1659945"/>
                <a:gd name="connsiteY1" fmla="*/ 0 h 602457"/>
                <a:gd name="connsiteX2" fmla="*/ 1474207 w 1659945"/>
                <a:gd name="connsiteY2" fmla="*/ 573882 h 602457"/>
                <a:gd name="connsiteX3" fmla="*/ 0 w 1659945"/>
                <a:gd name="connsiteY3" fmla="*/ 602457 h 602457"/>
                <a:gd name="connsiteX4" fmla="*/ 0 w 1659945"/>
                <a:gd name="connsiteY4" fmla="*/ 0 h 602457"/>
                <a:gd name="connsiteX0" fmla="*/ 0 w 1593270"/>
                <a:gd name="connsiteY0" fmla="*/ 0 h 602457"/>
                <a:gd name="connsiteX1" fmla="*/ 1593270 w 1593270"/>
                <a:gd name="connsiteY1" fmla="*/ 9525 h 602457"/>
                <a:gd name="connsiteX2" fmla="*/ 1474207 w 1593270"/>
                <a:gd name="connsiteY2" fmla="*/ 573882 h 602457"/>
                <a:gd name="connsiteX3" fmla="*/ 0 w 1593270"/>
                <a:gd name="connsiteY3" fmla="*/ 602457 h 602457"/>
                <a:gd name="connsiteX4" fmla="*/ 0 w 1593270"/>
                <a:gd name="connsiteY4" fmla="*/ 0 h 602457"/>
                <a:gd name="connsiteX0" fmla="*/ 0 w 1593270"/>
                <a:gd name="connsiteY0" fmla="*/ 0 h 602457"/>
                <a:gd name="connsiteX1" fmla="*/ 1593270 w 1593270"/>
                <a:gd name="connsiteY1" fmla="*/ 9525 h 602457"/>
                <a:gd name="connsiteX2" fmla="*/ 1455157 w 1593270"/>
                <a:gd name="connsiteY2" fmla="*/ 578645 h 602457"/>
                <a:gd name="connsiteX3" fmla="*/ 0 w 1593270"/>
                <a:gd name="connsiteY3" fmla="*/ 602457 h 602457"/>
                <a:gd name="connsiteX4" fmla="*/ 0 w 1593270"/>
                <a:gd name="connsiteY4" fmla="*/ 0 h 602457"/>
                <a:gd name="connsiteX0" fmla="*/ 0 w 1593270"/>
                <a:gd name="connsiteY0" fmla="*/ 0 h 602457"/>
                <a:gd name="connsiteX1" fmla="*/ 1593270 w 1593270"/>
                <a:gd name="connsiteY1" fmla="*/ 9525 h 602457"/>
                <a:gd name="connsiteX2" fmla="*/ 1455157 w 1593270"/>
                <a:gd name="connsiteY2" fmla="*/ 578645 h 602457"/>
                <a:gd name="connsiteX3" fmla="*/ 0 w 1593270"/>
                <a:gd name="connsiteY3" fmla="*/ 602457 h 602457"/>
                <a:gd name="connsiteX4" fmla="*/ 0 w 1593270"/>
                <a:gd name="connsiteY4" fmla="*/ 0 h 602457"/>
                <a:gd name="connsiteX0" fmla="*/ 0 w 1593270"/>
                <a:gd name="connsiteY0" fmla="*/ 0 h 602457"/>
                <a:gd name="connsiteX1" fmla="*/ 1593270 w 1593270"/>
                <a:gd name="connsiteY1" fmla="*/ 9525 h 602457"/>
                <a:gd name="connsiteX2" fmla="*/ 1455157 w 1593270"/>
                <a:gd name="connsiteY2" fmla="*/ 578645 h 602457"/>
                <a:gd name="connsiteX3" fmla="*/ 0 w 1593270"/>
                <a:gd name="connsiteY3" fmla="*/ 602457 h 602457"/>
                <a:gd name="connsiteX4" fmla="*/ 0 w 1593270"/>
                <a:gd name="connsiteY4" fmla="*/ 0 h 602457"/>
                <a:gd name="connsiteX0" fmla="*/ 0 w 1631370"/>
                <a:gd name="connsiteY0" fmla="*/ 0 h 602457"/>
                <a:gd name="connsiteX1" fmla="*/ 1631370 w 1631370"/>
                <a:gd name="connsiteY1" fmla="*/ 0 h 602457"/>
                <a:gd name="connsiteX2" fmla="*/ 1455157 w 1631370"/>
                <a:gd name="connsiteY2" fmla="*/ 578645 h 602457"/>
                <a:gd name="connsiteX3" fmla="*/ 0 w 1631370"/>
                <a:gd name="connsiteY3" fmla="*/ 602457 h 602457"/>
                <a:gd name="connsiteX4" fmla="*/ 0 w 1631370"/>
                <a:gd name="connsiteY4" fmla="*/ 0 h 602457"/>
                <a:gd name="connsiteX0" fmla="*/ 0 w 1631370"/>
                <a:gd name="connsiteY0" fmla="*/ 0 h 602457"/>
                <a:gd name="connsiteX1" fmla="*/ 1631370 w 1631370"/>
                <a:gd name="connsiteY1" fmla="*/ 0 h 602457"/>
                <a:gd name="connsiteX2" fmla="*/ 1455157 w 1631370"/>
                <a:gd name="connsiteY2" fmla="*/ 578645 h 602457"/>
                <a:gd name="connsiteX3" fmla="*/ 0 w 1631370"/>
                <a:gd name="connsiteY3" fmla="*/ 602457 h 602457"/>
                <a:gd name="connsiteX4" fmla="*/ 0 w 1631370"/>
                <a:gd name="connsiteY4" fmla="*/ 0 h 602457"/>
                <a:gd name="connsiteX0" fmla="*/ 0 w 1631370"/>
                <a:gd name="connsiteY0" fmla="*/ 0 h 602457"/>
                <a:gd name="connsiteX1" fmla="*/ 1631370 w 1631370"/>
                <a:gd name="connsiteY1" fmla="*/ 0 h 602457"/>
                <a:gd name="connsiteX2" fmla="*/ 1455157 w 1631370"/>
                <a:gd name="connsiteY2" fmla="*/ 578645 h 602457"/>
                <a:gd name="connsiteX3" fmla="*/ 0 w 1631370"/>
                <a:gd name="connsiteY3" fmla="*/ 602457 h 602457"/>
                <a:gd name="connsiteX4" fmla="*/ 0 w 1631370"/>
                <a:gd name="connsiteY4" fmla="*/ 0 h 602457"/>
                <a:gd name="connsiteX0" fmla="*/ 0 w 1626607"/>
                <a:gd name="connsiteY0" fmla="*/ 0 h 602457"/>
                <a:gd name="connsiteX1" fmla="*/ 1626607 w 1626607"/>
                <a:gd name="connsiteY1" fmla="*/ 4762 h 602457"/>
                <a:gd name="connsiteX2" fmla="*/ 1455157 w 1626607"/>
                <a:gd name="connsiteY2" fmla="*/ 578645 h 602457"/>
                <a:gd name="connsiteX3" fmla="*/ 0 w 1626607"/>
                <a:gd name="connsiteY3" fmla="*/ 602457 h 602457"/>
                <a:gd name="connsiteX4" fmla="*/ 0 w 1626607"/>
                <a:gd name="connsiteY4" fmla="*/ 0 h 602457"/>
                <a:gd name="connsiteX0" fmla="*/ 0 w 1626607"/>
                <a:gd name="connsiteY0" fmla="*/ 0 h 602457"/>
                <a:gd name="connsiteX1" fmla="*/ 1626607 w 1626607"/>
                <a:gd name="connsiteY1" fmla="*/ 4762 h 602457"/>
                <a:gd name="connsiteX2" fmla="*/ 1455157 w 1626607"/>
                <a:gd name="connsiteY2" fmla="*/ 578645 h 602457"/>
                <a:gd name="connsiteX3" fmla="*/ 0 w 1626607"/>
                <a:gd name="connsiteY3" fmla="*/ 602457 h 602457"/>
                <a:gd name="connsiteX4" fmla="*/ 0 w 1626607"/>
                <a:gd name="connsiteY4" fmla="*/ 0 h 602457"/>
                <a:gd name="connsiteX0" fmla="*/ 0 w 1626607"/>
                <a:gd name="connsiteY0" fmla="*/ 0 h 578645"/>
                <a:gd name="connsiteX1" fmla="*/ 1626607 w 1626607"/>
                <a:gd name="connsiteY1" fmla="*/ 4762 h 578645"/>
                <a:gd name="connsiteX2" fmla="*/ 1455157 w 1626607"/>
                <a:gd name="connsiteY2" fmla="*/ 578645 h 578645"/>
                <a:gd name="connsiteX3" fmla="*/ 171450 w 1626607"/>
                <a:gd name="connsiteY3" fmla="*/ 564357 h 578645"/>
                <a:gd name="connsiteX4" fmla="*/ 0 w 1626607"/>
                <a:gd name="connsiteY4" fmla="*/ 0 h 578645"/>
                <a:gd name="connsiteX0" fmla="*/ 0 w 1626607"/>
                <a:gd name="connsiteY0" fmla="*/ 0 h 578645"/>
                <a:gd name="connsiteX1" fmla="*/ 1626607 w 1626607"/>
                <a:gd name="connsiteY1" fmla="*/ 4762 h 578645"/>
                <a:gd name="connsiteX2" fmla="*/ 1455157 w 1626607"/>
                <a:gd name="connsiteY2" fmla="*/ 578645 h 578645"/>
                <a:gd name="connsiteX3" fmla="*/ 209550 w 1626607"/>
                <a:gd name="connsiteY3" fmla="*/ 550069 h 578645"/>
                <a:gd name="connsiteX4" fmla="*/ 0 w 1626607"/>
                <a:gd name="connsiteY4" fmla="*/ 0 h 578645"/>
                <a:gd name="connsiteX0" fmla="*/ 0 w 1626607"/>
                <a:gd name="connsiteY0" fmla="*/ 0 h 578645"/>
                <a:gd name="connsiteX1" fmla="*/ 1626607 w 1626607"/>
                <a:gd name="connsiteY1" fmla="*/ 4762 h 578645"/>
                <a:gd name="connsiteX2" fmla="*/ 1455157 w 1626607"/>
                <a:gd name="connsiteY2" fmla="*/ 578645 h 578645"/>
                <a:gd name="connsiteX3" fmla="*/ 209550 w 1626607"/>
                <a:gd name="connsiteY3" fmla="*/ 550069 h 578645"/>
                <a:gd name="connsiteX4" fmla="*/ 0 w 1626607"/>
                <a:gd name="connsiteY4" fmla="*/ 0 h 578645"/>
                <a:gd name="connsiteX0" fmla="*/ 0 w 1569457"/>
                <a:gd name="connsiteY0" fmla="*/ 0 h 573883"/>
                <a:gd name="connsiteX1" fmla="*/ 1569457 w 1569457"/>
                <a:gd name="connsiteY1" fmla="*/ 0 h 573883"/>
                <a:gd name="connsiteX2" fmla="*/ 1398007 w 1569457"/>
                <a:gd name="connsiteY2" fmla="*/ 573883 h 573883"/>
                <a:gd name="connsiteX3" fmla="*/ 152400 w 1569457"/>
                <a:gd name="connsiteY3" fmla="*/ 545307 h 573883"/>
                <a:gd name="connsiteX4" fmla="*/ 0 w 1569457"/>
                <a:gd name="connsiteY4" fmla="*/ 0 h 573883"/>
                <a:gd name="connsiteX0" fmla="*/ 0 w 1569457"/>
                <a:gd name="connsiteY0" fmla="*/ 0 h 573883"/>
                <a:gd name="connsiteX1" fmla="*/ 1569457 w 1569457"/>
                <a:gd name="connsiteY1" fmla="*/ 0 h 573883"/>
                <a:gd name="connsiteX2" fmla="*/ 1398007 w 1569457"/>
                <a:gd name="connsiteY2" fmla="*/ 573883 h 573883"/>
                <a:gd name="connsiteX3" fmla="*/ 152400 w 1569457"/>
                <a:gd name="connsiteY3" fmla="*/ 545307 h 573883"/>
                <a:gd name="connsiteX4" fmla="*/ 0 w 1569457"/>
                <a:gd name="connsiteY4" fmla="*/ 0 h 573883"/>
                <a:gd name="connsiteX0" fmla="*/ 0 w 1645657"/>
                <a:gd name="connsiteY0" fmla="*/ 0 h 592933"/>
                <a:gd name="connsiteX1" fmla="*/ 1645657 w 1645657"/>
                <a:gd name="connsiteY1" fmla="*/ 19050 h 592933"/>
                <a:gd name="connsiteX2" fmla="*/ 1474207 w 1645657"/>
                <a:gd name="connsiteY2" fmla="*/ 592933 h 592933"/>
                <a:gd name="connsiteX3" fmla="*/ 228600 w 1645657"/>
                <a:gd name="connsiteY3" fmla="*/ 564357 h 592933"/>
                <a:gd name="connsiteX4" fmla="*/ 0 w 1645657"/>
                <a:gd name="connsiteY4" fmla="*/ 0 h 592933"/>
                <a:gd name="connsiteX0" fmla="*/ 0 w 1645657"/>
                <a:gd name="connsiteY0" fmla="*/ 0 h 592933"/>
                <a:gd name="connsiteX1" fmla="*/ 1645657 w 1645657"/>
                <a:gd name="connsiteY1" fmla="*/ 19050 h 592933"/>
                <a:gd name="connsiteX2" fmla="*/ 1474207 w 1645657"/>
                <a:gd name="connsiteY2" fmla="*/ 592933 h 592933"/>
                <a:gd name="connsiteX3" fmla="*/ 228600 w 1645657"/>
                <a:gd name="connsiteY3" fmla="*/ 564357 h 592933"/>
                <a:gd name="connsiteX4" fmla="*/ 0 w 1645657"/>
                <a:gd name="connsiteY4" fmla="*/ 0 h 592933"/>
                <a:gd name="connsiteX0" fmla="*/ 0 w 1645657"/>
                <a:gd name="connsiteY0" fmla="*/ 0 h 592933"/>
                <a:gd name="connsiteX1" fmla="*/ 1645657 w 1645657"/>
                <a:gd name="connsiteY1" fmla="*/ 19050 h 592933"/>
                <a:gd name="connsiteX2" fmla="*/ 1474207 w 1645657"/>
                <a:gd name="connsiteY2" fmla="*/ 592933 h 592933"/>
                <a:gd name="connsiteX3" fmla="*/ 228600 w 1645657"/>
                <a:gd name="connsiteY3" fmla="*/ 564357 h 592933"/>
                <a:gd name="connsiteX4" fmla="*/ 0 w 1645657"/>
                <a:gd name="connsiteY4" fmla="*/ 0 h 592933"/>
                <a:gd name="connsiteX0" fmla="*/ 0 w 1645657"/>
                <a:gd name="connsiteY0" fmla="*/ 0 h 592933"/>
                <a:gd name="connsiteX1" fmla="*/ 1645657 w 1645657"/>
                <a:gd name="connsiteY1" fmla="*/ 19050 h 592933"/>
                <a:gd name="connsiteX2" fmla="*/ 1474207 w 1645657"/>
                <a:gd name="connsiteY2" fmla="*/ 592933 h 592933"/>
                <a:gd name="connsiteX3" fmla="*/ 214312 w 1645657"/>
                <a:gd name="connsiteY3" fmla="*/ 578644 h 592933"/>
                <a:gd name="connsiteX4" fmla="*/ 0 w 1645657"/>
                <a:gd name="connsiteY4" fmla="*/ 0 h 592933"/>
                <a:gd name="connsiteX0" fmla="*/ 0 w 1645657"/>
                <a:gd name="connsiteY0" fmla="*/ 0 h 592933"/>
                <a:gd name="connsiteX1" fmla="*/ 1645657 w 1645657"/>
                <a:gd name="connsiteY1" fmla="*/ 19050 h 592933"/>
                <a:gd name="connsiteX2" fmla="*/ 1474207 w 1645657"/>
                <a:gd name="connsiteY2" fmla="*/ 592933 h 592933"/>
                <a:gd name="connsiteX3" fmla="*/ 228599 w 1645657"/>
                <a:gd name="connsiteY3" fmla="*/ 578644 h 592933"/>
                <a:gd name="connsiteX4" fmla="*/ 0 w 1645657"/>
                <a:gd name="connsiteY4" fmla="*/ 0 h 592933"/>
                <a:gd name="connsiteX0" fmla="*/ 0 w 1645657"/>
                <a:gd name="connsiteY0" fmla="*/ 0 h 592933"/>
                <a:gd name="connsiteX1" fmla="*/ 1645657 w 1645657"/>
                <a:gd name="connsiteY1" fmla="*/ 19050 h 592933"/>
                <a:gd name="connsiteX2" fmla="*/ 1474207 w 1645657"/>
                <a:gd name="connsiteY2" fmla="*/ 592933 h 592933"/>
                <a:gd name="connsiteX3" fmla="*/ 194698 w 1645657"/>
                <a:gd name="connsiteY3" fmla="*/ 571528 h 592933"/>
                <a:gd name="connsiteX4" fmla="*/ 0 w 1645657"/>
                <a:gd name="connsiteY4" fmla="*/ 0 h 592933"/>
                <a:gd name="connsiteX0" fmla="*/ 0 w 1645657"/>
                <a:gd name="connsiteY0" fmla="*/ 0 h 592933"/>
                <a:gd name="connsiteX1" fmla="*/ 1645657 w 1645657"/>
                <a:gd name="connsiteY1" fmla="*/ 19050 h 592933"/>
                <a:gd name="connsiteX2" fmla="*/ 1474207 w 1645657"/>
                <a:gd name="connsiteY2" fmla="*/ 592933 h 592933"/>
                <a:gd name="connsiteX3" fmla="*/ 194698 w 1645657"/>
                <a:gd name="connsiteY3" fmla="*/ 571528 h 592933"/>
                <a:gd name="connsiteX4" fmla="*/ 0 w 1645657"/>
                <a:gd name="connsiteY4" fmla="*/ 0 h 592933"/>
                <a:gd name="connsiteX0" fmla="*/ 0 w 1645657"/>
                <a:gd name="connsiteY0" fmla="*/ 0 h 592933"/>
                <a:gd name="connsiteX1" fmla="*/ 1645657 w 1645657"/>
                <a:gd name="connsiteY1" fmla="*/ 19050 h 592933"/>
                <a:gd name="connsiteX2" fmla="*/ 1474207 w 1645657"/>
                <a:gd name="connsiteY2" fmla="*/ 592933 h 592933"/>
                <a:gd name="connsiteX3" fmla="*/ 194698 w 1645657"/>
                <a:gd name="connsiteY3" fmla="*/ 571528 h 592933"/>
                <a:gd name="connsiteX4" fmla="*/ 0 w 1645657"/>
                <a:gd name="connsiteY4" fmla="*/ 0 h 592933"/>
                <a:gd name="connsiteX0" fmla="*/ 0 w 1652922"/>
                <a:gd name="connsiteY0" fmla="*/ 0 h 583445"/>
                <a:gd name="connsiteX1" fmla="*/ 1652922 w 1652922"/>
                <a:gd name="connsiteY1" fmla="*/ 9562 h 583445"/>
                <a:gd name="connsiteX2" fmla="*/ 1481472 w 1652922"/>
                <a:gd name="connsiteY2" fmla="*/ 583445 h 583445"/>
                <a:gd name="connsiteX3" fmla="*/ 201963 w 1652922"/>
                <a:gd name="connsiteY3" fmla="*/ 562040 h 583445"/>
                <a:gd name="connsiteX4" fmla="*/ 0 w 1652922"/>
                <a:gd name="connsiteY4" fmla="*/ 0 h 583445"/>
                <a:gd name="connsiteX0" fmla="*/ 0 w 1643236"/>
                <a:gd name="connsiteY0" fmla="*/ 4671 h 588116"/>
                <a:gd name="connsiteX1" fmla="*/ 1643236 w 1643236"/>
                <a:gd name="connsiteY1" fmla="*/ 0 h 588116"/>
                <a:gd name="connsiteX2" fmla="*/ 1481472 w 1643236"/>
                <a:gd name="connsiteY2" fmla="*/ 588116 h 588116"/>
                <a:gd name="connsiteX3" fmla="*/ 201963 w 1643236"/>
                <a:gd name="connsiteY3" fmla="*/ 566711 h 588116"/>
                <a:gd name="connsiteX4" fmla="*/ 0 w 1643236"/>
                <a:gd name="connsiteY4" fmla="*/ 4671 h 588116"/>
                <a:gd name="connsiteX0" fmla="*/ 0 w 1643236"/>
                <a:gd name="connsiteY0" fmla="*/ 4671 h 588116"/>
                <a:gd name="connsiteX1" fmla="*/ 1643236 w 1643236"/>
                <a:gd name="connsiteY1" fmla="*/ 0 h 588116"/>
                <a:gd name="connsiteX2" fmla="*/ 1486316 w 1643236"/>
                <a:gd name="connsiteY2" fmla="*/ 588116 h 588116"/>
                <a:gd name="connsiteX3" fmla="*/ 201963 w 1643236"/>
                <a:gd name="connsiteY3" fmla="*/ 566711 h 588116"/>
                <a:gd name="connsiteX4" fmla="*/ 0 w 1643236"/>
                <a:gd name="connsiteY4" fmla="*/ 4671 h 58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3236" h="588116">
                  <a:moveTo>
                    <a:pt x="0" y="4671"/>
                  </a:moveTo>
                  <a:lnTo>
                    <a:pt x="1643236" y="0"/>
                  </a:lnTo>
                  <a:cubicBezTo>
                    <a:pt x="1592436" y="218282"/>
                    <a:pt x="1546641" y="446034"/>
                    <a:pt x="1486316" y="588116"/>
                  </a:cubicBezTo>
                  <a:lnTo>
                    <a:pt x="201963" y="566711"/>
                  </a:lnTo>
                  <a:cubicBezTo>
                    <a:pt x="105718" y="392881"/>
                    <a:pt x="22064" y="204686"/>
                    <a:pt x="0" y="4671"/>
                  </a:cubicBezTo>
                  <a:close/>
                </a:path>
              </a:pathLst>
            </a:custGeom>
            <a:pattFill prst="ltUpDiag">
              <a:fgClr>
                <a:schemeClr val="bg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257394" y="4550167"/>
              <a:ext cx="9524" cy="128111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191662" y="4541663"/>
              <a:ext cx="9524" cy="128111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2209295" y="5221202"/>
              <a:ext cx="48100" cy="6015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V="1">
              <a:off x="2257394" y="6075188"/>
              <a:ext cx="9524" cy="49291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622939" y="6560963"/>
              <a:ext cx="1166813" cy="476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7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7101351"/>
                </p:ext>
              </p:extLst>
            </p:nvPr>
          </p:nvGraphicFramePr>
          <p:xfrm>
            <a:off x="2779713" y="6399213"/>
            <a:ext cx="6604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5" name="Equation" r:id="rId13" imgW="660240" imgH="342720" progId="Equation.DSMT4">
                    <p:embed/>
                  </p:oleObj>
                </mc:Choice>
                <mc:Fallback>
                  <p:oleObj name="Equation" r:id="rId13" imgW="660240" imgH="342720" progId="Equation.DSMT4">
                    <p:embed/>
                    <p:pic>
                      <p:nvPicPr>
                        <p:cNvPr id="57" name="Object 56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779713" y="6399213"/>
                          <a:ext cx="6604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0721815"/>
                </p:ext>
              </p:extLst>
            </p:nvPr>
          </p:nvGraphicFramePr>
          <p:xfrm>
            <a:off x="954906" y="6370311"/>
            <a:ext cx="6477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6" name="Equation" r:id="rId15" imgW="647640" imgH="342720" progId="Equation.DSMT4">
                    <p:embed/>
                  </p:oleObj>
                </mc:Choice>
                <mc:Fallback>
                  <p:oleObj name="Equation" r:id="rId15" imgW="647640" imgH="342720" progId="Equation.DSMT4">
                    <p:embed/>
                    <p:pic>
                      <p:nvPicPr>
                        <p:cNvPr id="58" name="Object 57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954906" y="6370311"/>
                          <a:ext cx="6477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8289003"/>
                </p:ext>
              </p:extLst>
            </p:nvPr>
          </p:nvGraphicFramePr>
          <p:xfrm>
            <a:off x="2180195" y="5881830"/>
            <a:ext cx="2032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7" name="Equation" r:id="rId17" imgW="203040" imgH="215640" progId="Equation.DSMT4">
                    <p:embed/>
                  </p:oleObj>
                </mc:Choice>
                <mc:Fallback>
                  <p:oleObj name="Equation" r:id="rId17" imgW="203040" imgH="215640" progId="Equation.DSMT4">
                    <p:embed/>
                    <p:pic>
                      <p:nvPicPr>
                        <p:cNvPr id="59" name="Object 58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180195" y="5881830"/>
                          <a:ext cx="203200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475570"/>
              </p:ext>
            </p:extLst>
          </p:nvPr>
        </p:nvGraphicFramePr>
        <p:xfrm>
          <a:off x="4780073" y="4961667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" name="Equation" r:id="rId19" imgW="190440" imgH="228600" progId="Equation.DSMT4">
                  <p:embed/>
                </p:oleObj>
              </mc:Choice>
              <mc:Fallback>
                <p:oleObj name="Equation" r:id="rId19" imgW="190440" imgH="228600" progId="Equation.DSMT4">
                  <p:embed/>
                  <p:pic>
                    <p:nvPicPr>
                      <p:cNvPr id="69" name="Object 68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780073" y="4961667"/>
                        <a:ext cx="1905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261019" y="4528778"/>
            <a:ext cx="2170277" cy="1752600"/>
            <a:chOff x="4184206" y="4546426"/>
            <a:chExt cx="2170277" cy="1752600"/>
          </a:xfrm>
        </p:grpSpPr>
        <p:sp>
          <p:nvSpPr>
            <p:cNvPr id="47" name="Freeform 46"/>
            <p:cNvSpPr/>
            <p:nvPr/>
          </p:nvSpPr>
          <p:spPr>
            <a:xfrm>
              <a:off x="4624801" y="4546426"/>
              <a:ext cx="96145" cy="1347787"/>
            </a:xfrm>
            <a:custGeom>
              <a:avLst/>
              <a:gdLst>
                <a:gd name="connsiteX0" fmla="*/ 48520 w 96145"/>
                <a:gd name="connsiteY0" fmla="*/ 0 h 1347787"/>
                <a:gd name="connsiteX1" fmla="*/ 5657 w 96145"/>
                <a:gd name="connsiteY1" fmla="*/ 371475 h 1347787"/>
                <a:gd name="connsiteX2" fmla="*/ 10420 w 96145"/>
                <a:gd name="connsiteY2" fmla="*/ 971550 h 1347787"/>
                <a:gd name="connsiteX3" fmla="*/ 96145 w 96145"/>
                <a:gd name="connsiteY3" fmla="*/ 1347787 h 134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145" h="1347787">
                  <a:moveTo>
                    <a:pt x="48520" y="0"/>
                  </a:moveTo>
                  <a:cubicBezTo>
                    <a:pt x="30263" y="104775"/>
                    <a:pt x="12007" y="209550"/>
                    <a:pt x="5657" y="371475"/>
                  </a:cubicBezTo>
                  <a:cubicBezTo>
                    <a:pt x="-693" y="533400"/>
                    <a:pt x="-4661" y="808832"/>
                    <a:pt x="10420" y="971550"/>
                  </a:cubicBezTo>
                  <a:cubicBezTo>
                    <a:pt x="25501" y="1134268"/>
                    <a:pt x="60823" y="1241027"/>
                    <a:pt x="96145" y="134778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6125883" y="4546426"/>
              <a:ext cx="228600" cy="1390650"/>
            </a:xfrm>
            <a:custGeom>
              <a:avLst/>
              <a:gdLst>
                <a:gd name="connsiteX0" fmla="*/ 228600 w 228600"/>
                <a:gd name="connsiteY0" fmla="*/ 0 h 1390650"/>
                <a:gd name="connsiteX1" fmla="*/ 195263 w 228600"/>
                <a:gd name="connsiteY1" fmla="*/ 571500 h 1390650"/>
                <a:gd name="connsiteX2" fmla="*/ 119063 w 228600"/>
                <a:gd name="connsiteY2" fmla="*/ 933450 h 1390650"/>
                <a:gd name="connsiteX3" fmla="*/ 0 w 228600"/>
                <a:gd name="connsiteY3" fmla="*/ 1390650 h 13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1390650">
                  <a:moveTo>
                    <a:pt x="228600" y="0"/>
                  </a:moveTo>
                  <a:cubicBezTo>
                    <a:pt x="221059" y="207962"/>
                    <a:pt x="213519" y="415925"/>
                    <a:pt x="195263" y="571500"/>
                  </a:cubicBezTo>
                  <a:cubicBezTo>
                    <a:pt x="177007" y="727075"/>
                    <a:pt x="151607" y="796925"/>
                    <a:pt x="119063" y="933450"/>
                  </a:cubicBezTo>
                  <a:cubicBezTo>
                    <a:pt x="86519" y="1069975"/>
                    <a:pt x="19844" y="1320006"/>
                    <a:pt x="0" y="139065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5465063" y="4567210"/>
              <a:ext cx="9524" cy="128111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534007" y="4583498"/>
              <a:ext cx="9524" cy="128111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92"/>
            <p:cNvSpPr/>
            <p:nvPr/>
          </p:nvSpPr>
          <p:spPr>
            <a:xfrm>
              <a:off x="4640989" y="4928866"/>
              <a:ext cx="823767" cy="998685"/>
            </a:xfrm>
            <a:custGeom>
              <a:avLst/>
              <a:gdLst>
                <a:gd name="connsiteX0" fmla="*/ 0 w 820010"/>
                <a:gd name="connsiteY0" fmla="*/ 0 h 1032022"/>
                <a:gd name="connsiteX1" fmla="*/ 820010 w 820010"/>
                <a:gd name="connsiteY1" fmla="*/ 0 h 1032022"/>
                <a:gd name="connsiteX2" fmla="*/ 820010 w 820010"/>
                <a:gd name="connsiteY2" fmla="*/ 1032022 h 1032022"/>
                <a:gd name="connsiteX3" fmla="*/ 0 w 820010"/>
                <a:gd name="connsiteY3" fmla="*/ 1032022 h 1032022"/>
                <a:gd name="connsiteX4" fmla="*/ 0 w 820010"/>
                <a:gd name="connsiteY4" fmla="*/ 0 h 1032022"/>
                <a:gd name="connsiteX0" fmla="*/ 0 w 820010"/>
                <a:gd name="connsiteY0" fmla="*/ 0 h 1032022"/>
                <a:gd name="connsiteX1" fmla="*/ 820010 w 820010"/>
                <a:gd name="connsiteY1" fmla="*/ 0 h 1032022"/>
                <a:gd name="connsiteX2" fmla="*/ 820010 w 820010"/>
                <a:gd name="connsiteY2" fmla="*/ 1032022 h 1032022"/>
                <a:gd name="connsiteX3" fmla="*/ 157163 w 820010"/>
                <a:gd name="connsiteY3" fmla="*/ 1017735 h 1032022"/>
                <a:gd name="connsiteX4" fmla="*/ 0 w 820010"/>
                <a:gd name="connsiteY4" fmla="*/ 0 h 1032022"/>
                <a:gd name="connsiteX0" fmla="*/ 0 w 820010"/>
                <a:gd name="connsiteY0" fmla="*/ 0 h 1032022"/>
                <a:gd name="connsiteX1" fmla="*/ 820010 w 820010"/>
                <a:gd name="connsiteY1" fmla="*/ 0 h 1032022"/>
                <a:gd name="connsiteX2" fmla="*/ 820010 w 820010"/>
                <a:gd name="connsiteY2" fmla="*/ 1032022 h 1032022"/>
                <a:gd name="connsiteX3" fmla="*/ 157163 w 820010"/>
                <a:gd name="connsiteY3" fmla="*/ 1017735 h 1032022"/>
                <a:gd name="connsiteX4" fmla="*/ 0 w 820010"/>
                <a:gd name="connsiteY4" fmla="*/ 0 h 1032022"/>
                <a:gd name="connsiteX0" fmla="*/ 0 w 796197"/>
                <a:gd name="connsiteY0" fmla="*/ 14287 h 1032022"/>
                <a:gd name="connsiteX1" fmla="*/ 796197 w 796197"/>
                <a:gd name="connsiteY1" fmla="*/ 0 h 1032022"/>
                <a:gd name="connsiteX2" fmla="*/ 796197 w 796197"/>
                <a:gd name="connsiteY2" fmla="*/ 1032022 h 1032022"/>
                <a:gd name="connsiteX3" fmla="*/ 133350 w 796197"/>
                <a:gd name="connsiteY3" fmla="*/ 1017735 h 1032022"/>
                <a:gd name="connsiteX4" fmla="*/ 0 w 796197"/>
                <a:gd name="connsiteY4" fmla="*/ 14287 h 1032022"/>
                <a:gd name="connsiteX0" fmla="*/ 12024 w 808221"/>
                <a:gd name="connsiteY0" fmla="*/ 14287 h 1032022"/>
                <a:gd name="connsiteX1" fmla="*/ 808221 w 808221"/>
                <a:gd name="connsiteY1" fmla="*/ 0 h 1032022"/>
                <a:gd name="connsiteX2" fmla="*/ 808221 w 808221"/>
                <a:gd name="connsiteY2" fmla="*/ 1032022 h 1032022"/>
                <a:gd name="connsiteX3" fmla="*/ 145374 w 808221"/>
                <a:gd name="connsiteY3" fmla="*/ 1017735 h 1032022"/>
                <a:gd name="connsiteX4" fmla="*/ 12024 w 808221"/>
                <a:gd name="connsiteY4" fmla="*/ 14287 h 1032022"/>
                <a:gd name="connsiteX0" fmla="*/ 19806 w 816003"/>
                <a:gd name="connsiteY0" fmla="*/ 14287 h 1032022"/>
                <a:gd name="connsiteX1" fmla="*/ 816003 w 816003"/>
                <a:gd name="connsiteY1" fmla="*/ 0 h 1032022"/>
                <a:gd name="connsiteX2" fmla="*/ 816003 w 816003"/>
                <a:gd name="connsiteY2" fmla="*/ 1032022 h 1032022"/>
                <a:gd name="connsiteX3" fmla="*/ 115056 w 816003"/>
                <a:gd name="connsiteY3" fmla="*/ 1012972 h 1032022"/>
                <a:gd name="connsiteX4" fmla="*/ 19806 w 816003"/>
                <a:gd name="connsiteY4" fmla="*/ 14287 h 1032022"/>
                <a:gd name="connsiteX0" fmla="*/ 13283 w 809480"/>
                <a:gd name="connsiteY0" fmla="*/ 14287 h 1032022"/>
                <a:gd name="connsiteX1" fmla="*/ 809480 w 809480"/>
                <a:gd name="connsiteY1" fmla="*/ 0 h 1032022"/>
                <a:gd name="connsiteX2" fmla="*/ 809480 w 809480"/>
                <a:gd name="connsiteY2" fmla="*/ 1032022 h 1032022"/>
                <a:gd name="connsiteX3" fmla="*/ 108533 w 809480"/>
                <a:gd name="connsiteY3" fmla="*/ 1012972 h 1032022"/>
                <a:gd name="connsiteX4" fmla="*/ 13283 w 809480"/>
                <a:gd name="connsiteY4" fmla="*/ 14287 h 1032022"/>
                <a:gd name="connsiteX0" fmla="*/ 13283 w 823767"/>
                <a:gd name="connsiteY0" fmla="*/ 14287 h 1012972"/>
                <a:gd name="connsiteX1" fmla="*/ 809480 w 823767"/>
                <a:gd name="connsiteY1" fmla="*/ 0 h 1012972"/>
                <a:gd name="connsiteX2" fmla="*/ 823767 w 823767"/>
                <a:gd name="connsiteY2" fmla="*/ 1003447 h 1012972"/>
                <a:gd name="connsiteX3" fmla="*/ 108533 w 823767"/>
                <a:gd name="connsiteY3" fmla="*/ 1012972 h 1012972"/>
                <a:gd name="connsiteX4" fmla="*/ 13283 w 823767"/>
                <a:gd name="connsiteY4" fmla="*/ 14287 h 1012972"/>
                <a:gd name="connsiteX0" fmla="*/ 13283 w 823767"/>
                <a:gd name="connsiteY0" fmla="*/ 0 h 998685"/>
                <a:gd name="connsiteX1" fmla="*/ 799955 w 823767"/>
                <a:gd name="connsiteY1" fmla="*/ 14288 h 998685"/>
                <a:gd name="connsiteX2" fmla="*/ 823767 w 823767"/>
                <a:gd name="connsiteY2" fmla="*/ 989160 h 998685"/>
                <a:gd name="connsiteX3" fmla="*/ 108533 w 823767"/>
                <a:gd name="connsiteY3" fmla="*/ 998685 h 998685"/>
                <a:gd name="connsiteX4" fmla="*/ 13283 w 823767"/>
                <a:gd name="connsiteY4" fmla="*/ 0 h 998685"/>
                <a:gd name="connsiteX0" fmla="*/ 13283 w 823767"/>
                <a:gd name="connsiteY0" fmla="*/ 0 h 998685"/>
                <a:gd name="connsiteX1" fmla="*/ 823767 w 823767"/>
                <a:gd name="connsiteY1" fmla="*/ 1 h 998685"/>
                <a:gd name="connsiteX2" fmla="*/ 823767 w 823767"/>
                <a:gd name="connsiteY2" fmla="*/ 989160 h 998685"/>
                <a:gd name="connsiteX3" fmla="*/ 108533 w 823767"/>
                <a:gd name="connsiteY3" fmla="*/ 998685 h 998685"/>
                <a:gd name="connsiteX4" fmla="*/ 13283 w 823767"/>
                <a:gd name="connsiteY4" fmla="*/ 0 h 99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767" h="998685">
                  <a:moveTo>
                    <a:pt x="13283" y="0"/>
                  </a:moveTo>
                  <a:lnTo>
                    <a:pt x="823767" y="1"/>
                  </a:lnTo>
                  <a:lnTo>
                    <a:pt x="823767" y="989160"/>
                  </a:lnTo>
                  <a:lnTo>
                    <a:pt x="108533" y="998685"/>
                  </a:lnTo>
                  <a:cubicBezTo>
                    <a:pt x="8520" y="702303"/>
                    <a:pt x="-20054" y="367820"/>
                    <a:pt x="13283" y="0"/>
                  </a:cubicBezTo>
                  <a:close/>
                </a:path>
              </a:pathLst>
            </a:custGeom>
            <a:pattFill prst="ltUpDiag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4630458" y="4903612"/>
              <a:ext cx="844129" cy="10965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543531" y="5207767"/>
              <a:ext cx="765661" cy="11276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97"/>
            <p:cNvSpPr/>
            <p:nvPr/>
          </p:nvSpPr>
          <p:spPr>
            <a:xfrm>
              <a:off x="5543531" y="5223805"/>
              <a:ext cx="765661" cy="670407"/>
            </a:xfrm>
            <a:custGeom>
              <a:avLst/>
              <a:gdLst>
                <a:gd name="connsiteX0" fmla="*/ 0 w 727488"/>
                <a:gd name="connsiteY0" fmla="*/ 0 h 791863"/>
                <a:gd name="connsiteX1" fmla="*/ 727488 w 727488"/>
                <a:gd name="connsiteY1" fmla="*/ 0 h 791863"/>
                <a:gd name="connsiteX2" fmla="*/ 727488 w 727488"/>
                <a:gd name="connsiteY2" fmla="*/ 791863 h 791863"/>
                <a:gd name="connsiteX3" fmla="*/ 0 w 727488"/>
                <a:gd name="connsiteY3" fmla="*/ 791863 h 791863"/>
                <a:gd name="connsiteX4" fmla="*/ 0 w 727488"/>
                <a:gd name="connsiteY4" fmla="*/ 0 h 791863"/>
                <a:gd name="connsiteX0" fmla="*/ 0 w 727488"/>
                <a:gd name="connsiteY0" fmla="*/ 0 h 791863"/>
                <a:gd name="connsiteX1" fmla="*/ 727488 w 727488"/>
                <a:gd name="connsiteY1" fmla="*/ 0 h 791863"/>
                <a:gd name="connsiteX2" fmla="*/ 541751 w 727488"/>
                <a:gd name="connsiteY2" fmla="*/ 768050 h 791863"/>
                <a:gd name="connsiteX3" fmla="*/ 0 w 727488"/>
                <a:gd name="connsiteY3" fmla="*/ 791863 h 791863"/>
                <a:gd name="connsiteX4" fmla="*/ 0 w 727488"/>
                <a:gd name="connsiteY4" fmla="*/ 0 h 791863"/>
                <a:gd name="connsiteX0" fmla="*/ 0 w 727488"/>
                <a:gd name="connsiteY0" fmla="*/ 0 h 791863"/>
                <a:gd name="connsiteX1" fmla="*/ 727488 w 727488"/>
                <a:gd name="connsiteY1" fmla="*/ 0 h 791863"/>
                <a:gd name="connsiteX2" fmla="*/ 541751 w 727488"/>
                <a:gd name="connsiteY2" fmla="*/ 768050 h 791863"/>
                <a:gd name="connsiteX3" fmla="*/ 0 w 727488"/>
                <a:gd name="connsiteY3" fmla="*/ 791863 h 791863"/>
                <a:gd name="connsiteX4" fmla="*/ 0 w 727488"/>
                <a:gd name="connsiteY4" fmla="*/ 0 h 791863"/>
                <a:gd name="connsiteX0" fmla="*/ 0 w 727488"/>
                <a:gd name="connsiteY0" fmla="*/ 0 h 768050"/>
                <a:gd name="connsiteX1" fmla="*/ 727488 w 727488"/>
                <a:gd name="connsiteY1" fmla="*/ 0 h 768050"/>
                <a:gd name="connsiteX2" fmla="*/ 541751 w 727488"/>
                <a:gd name="connsiteY2" fmla="*/ 768050 h 768050"/>
                <a:gd name="connsiteX3" fmla="*/ 14287 w 727488"/>
                <a:gd name="connsiteY3" fmla="*/ 663275 h 768050"/>
                <a:gd name="connsiteX4" fmla="*/ 0 w 727488"/>
                <a:gd name="connsiteY4" fmla="*/ 0 h 768050"/>
                <a:gd name="connsiteX0" fmla="*/ 0 w 727488"/>
                <a:gd name="connsiteY0" fmla="*/ 0 h 687088"/>
                <a:gd name="connsiteX1" fmla="*/ 727488 w 727488"/>
                <a:gd name="connsiteY1" fmla="*/ 0 h 687088"/>
                <a:gd name="connsiteX2" fmla="*/ 575088 w 727488"/>
                <a:gd name="connsiteY2" fmla="*/ 687088 h 687088"/>
                <a:gd name="connsiteX3" fmla="*/ 14287 w 727488"/>
                <a:gd name="connsiteY3" fmla="*/ 663275 h 687088"/>
                <a:gd name="connsiteX4" fmla="*/ 0 w 727488"/>
                <a:gd name="connsiteY4" fmla="*/ 0 h 687088"/>
                <a:gd name="connsiteX0" fmla="*/ 0 w 727488"/>
                <a:gd name="connsiteY0" fmla="*/ 0 h 687088"/>
                <a:gd name="connsiteX1" fmla="*/ 727488 w 727488"/>
                <a:gd name="connsiteY1" fmla="*/ 0 h 687088"/>
                <a:gd name="connsiteX2" fmla="*/ 575088 w 727488"/>
                <a:gd name="connsiteY2" fmla="*/ 687088 h 687088"/>
                <a:gd name="connsiteX3" fmla="*/ 14287 w 727488"/>
                <a:gd name="connsiteY3" fmla="*/ 663275 h 687088"/>
                <a:gd name="connsiteX4" fmla="*/ 0 w 727488"/>
                <a:gd name="connsiteY4" fmla="*/ 0 h 687088"/>
                <a:gd name="connsiteX0" fmla="*/ 0 w 727488"/>
                <a:gd name="connsiteY0" fmla="*/ 0 h 668038"/>
                <a:gd name="connsiteX1" fmla="*/ 727488 w 727488"/>
                <a:gd name="connsiteY1" fmla="*/ 0 h 668038"/>
                <a:gd name="connsiteX2" fmla="*/ 541751 w 727488"/>
                <a:gd name="connsiteY2" fmla="*/ 668038 h 668038"/>
                <a:gd name="connsiteX3" fmla="*/ 14287 w 727488"/>
                <a:gd name="connsiteY3" fmla="*/ 663275 h 668038"/>
                <a:gd name="connsiteX4" fmla="*/ 0 w 727488"/>
                <a:gd name="connsiteY4" fmla="*/ 0 h 668038"/>
                <a:gd name="connsiteX0" fmla="*/ 0 w 727488"/>
                <a:gd name="connsiteY0" fmla="*/ 0 h 668038"/>
                <a:gd name="connsiteX1" fmla="*/ 727488 w 727488"/>
                <a:gd name="connsiteY1" fmla="*/ 0 h 668038"/>
                <a:gd name="connsiteX2" fmla="*/ 541751 w 727488"/>
                <a:gd name="connsiteY2" fmla="*/ 668038 h 668038"/>
                <a:gd name="connsiteX3" fmla="*/ 14287 w 727488"/>
                <a:gd name="connsiteY3" fmla="*/ 663275 h 668038"/>
                <a:gd name="connsiteX4" fmla="*/ 0 w 727488"/>
                <a:gd name="connsiteY4" fmla="*/ 0 h 668038"/>
                <a:gd name="connsiteX0" fmla="*/ 0 w 727488"/>
                <a:gd name="connsiteY0" fmla="*/ 0 h 668038"/>
                <a:gd name="connsiteX1" fmla="*/ 727488 w 727488"/>
                <a:gd name="connsiteY1" fmla="*/ 0 h 668038"/>
                <a:gd name="connsiteX2" fmla="*/ 560801 w 727488"/>
                <a:gd name="connsiteY2" fmla="*/ 668038 h 668038"/>
                <a:gd name="connsiteX3" fmla="*/ 14287 w 727488"/>
                <a:gd name="connsiteY3" fmla="*/ 663275 h 668038"/>
                <a:gd name="connsiteX4" fmla="*/ 0 w 727488"/>
                <a:gd name="connsiteY4" fmla="*/ 0 h 668038"/>
                <a:gd name="connsiteX0" fmla="*/ 0 w 727488"/>
                <a:gd name="connsiteY0" fmla="*/ 0 h 668038"/>
                <a:gd name="connsiteX1" fmla="*/ 727488 w 727488"/>
                <a:gd name="connsiteY1" fmla="*/ 0 h 668038"/>
                <a:gd name="connsiteX2" fmla="*/ 560801 w 727488"/>
                <a:gd name="connsiteY2" fmla="*/ 668038 h 668038"/>
                <a:gd name="connsiteX3" fmla="*/ 14287 w 727488"/>
                <a:gd name="connsiteY3" fmla="*/ 663275 h 668038"/>
                <a:gd name="connsiteX4" fmla="*/ 0 w 727488"/>
                <a:gd name="connsiteY4" fmla="*/ 0 h 66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7488" h="668038">
                  <a:moveTo>
                    <a:pt x="0" y="0"/>
                  </a:moveTo>
                  <a:lnTo>
                    <a:pt x="727488" y="0"/>
                  </a:lnTo>
                  <a:cubicBezTo>
                    <a:pt x="665576" y="256017"/>
                    <a:pt x="651288" y="440597"/>
                    <a:pt x="560801" y="668038"/>
                  </a:cubicBezTo>
                  <a:lnTo>
                    <a:pt x="14287" y="663275"/>
                  </a:lnTo>
                  <a:lnTo>
                    <a:pt x="0" y="0"/>
                  </a:lnTo>
                  <a:close/>
                </a:path>
              </a:pathLst>
            </a:custGeom>
            <a:pattFill prst="ltUpDiag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 flipH="1">
              <a:off x="4487023" y="4903612"/>
              <a:ext cx="11778" cy="31543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73" idx="6"/>
            </p:cNvCxnSpPr>
            <p:nvPr/>
          </p:nvCxnSpPr>
          <p:spPr>
            <a:xfrm flipV="1">
              <a:off x="5087655" y="5053779"/>
              <a:ext cx="734473" cy="813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5868708" y="5053778"/>
              <a:ext cx="0" cy="16526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7" name="Object 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3781878"/>
                </p:ext>
              </p:extLst>
            </p:nvPr>
          </p:nvGraphicFramePr>
          <p:xfrm>
            <a:off x="5868708" y="4756527"/>
            <a:ext cx="1524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9" name="Equation" r:id="rId21" imgW="152280" imgH="266400" progId="Equation.DSMT4">
                    <p:embed/>
                  </p:oleObj>
                </mc:Choice>
                <mc:Fallback>
                  <p:oleObj name="Equation" r:id="rId21" imgW="152280" imgH="266400" progId="Equation.DSMT4">
                    <p:embed/>
                    <p:pic>
                      <p:nvPicPr>
                        <p:cNvPr id="67" name="Object 66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5868708" y="4756527"/>
                          <a:ext cx="152400" cy="266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8465023"/>
                </p:ext>
              </p:extLst>
            </p:nvPr>
          </p:nvGraphicFramePr>
          <p:xfrm>
            <a:off x="4184206" y="5009655"/>
            <a:ext cx="3175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0" name="Equation" r:id="rId23" imgW="317160" imgH="228600" progId="Equation.DSMT4">
                    <p:embed/>
                  </p:oleObj>
                </mc:Choice>
                <mc:Fallback>
                  <p:oleObj name="Equation" r:id="rId23" imgW="317160" imgH="228600" progId="Equation.DSMT4">
                    <p:embed/>
                    <p:pic>
                      <p:nvPicPr>
                        <p:cNvPr id="68" name="Object 67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4184206" y="5009655"/>
                          <a:ext cx="3175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6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3655413"/>
                </p:ext>
              </p:extLst>
            </p:nvPr>
          </p:nvGraphicFramePr>
          <p:xfrm>
            <a:off x="4963833" y="6083126"/>
            <a:ext cx="1778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1" name="Equation" r:id="rId25" imgW="177480" imgH="215640" progId="Equation.DSMT4">
                    <p:embed/>
                  </p:oleObj>
                </mc:Choice>
                <mc:Fallback>
                  <p:oleObj name="Equation" r:id="rId25" imgW="177480" imgH="215640" progId="Equation.DSMT4">
                    <p:embed/>
                    <p:pic>
                      <p:nvPicPr>
                        <p:cNvPr id="70" name="Object 69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4963833" y="6083126"/>
                          <a:ext cx="177800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5094926"/>
                </p:ext>
              </p:extLst>
            </p:nvPr>
          </p:nvGraphicFramePr>
          <p:xfrm>
            <a:off x="5727421" y="6072013"/>
            <a:ext cx="1905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2" name="Equation" r:id="rId27" imgW="190440" imgH="215640" progId="Equation.DSMT4">
                    <p:embed/>
                  </p:oleObj>
                </mc:Choice>
                <mc:Fallback>
                  <p:oleObj name="Equation" r:id="rId27" imgW="190440" imgH="215640" progId="Equation.DSMT4">
                    <p:embed/>
                    <p:pic>
                      <p:nvPicPr>
                        <p:cNvPr id="71" name="Object 70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5727421" y="6072013"/>
                          <a:ext cx="190500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" name="Oval 71"/>
            <p:cNvSpPr/>
            <p:nvPr/>
          </p:nvSpPr>
          <p:spPr>
            <a:xfrm>
              <a:off x="5841180" y="5005360"/>
              <a:ext cx="46580" cy="559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5041075" y="5033934"/>
              <a:ext cx="46580" cy="559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4" name="Object 7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0680533"/>
                </p:ext>
              </p:extLst>
            </p:nvPr>
          </p:nvGraphicFramePr>
          <p:xfrm>
            <a:off x="4987486" y="5116729"/>
            <a:ext cx="1524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3" name="Equation" r:id="rId29" imgW="152280" imgH="266400" progId="Equation.DSMT4">
                    <p:embed/>
                  </p:oleObj>
                </mc:Choice>
                <mc:Fallback>
                  <p:oleObj name="Equation" r:id="rId29" imgW="152280" imgH="266400" progId="Equation.DSMT4">
                    <p:embed/>
                    <p:pic>
                      <p:nvPicPr>
                        <p:cNvPr id="74" name="Object 73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4987486" y="5116729"/>
                          <a:ext cx="152400" cy="266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5" name="Straight Arrow Connector 74"/>
            <p:cNvCxnSpPr/>
            <p:nvPr/>
          </p:nvCxnSpPr>
          <p:spPr>
            <a:xfrm>
              <a:off x="5062048" y="4884115"/>
              <a:ext cx="0" cy="15339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Arrow Connector 75"/>
          <p:cNvCxnSpPr/>
          <p:nvPr/>
        </p:nvCxnSpPr>
        <p:spPr>
          <a:xfrm>
            <a:off x="4657820" y="5237664"/>
            <a:ext cx="4314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31"/>
          <a:srcRect l="31081" t="33836" r="14496" b="7016"/>
          <a:stretch/>
        </p:blipFill>
        <p:spPr>
          <a:xfrm>
            <a:off x="8127981" y="116954"/>
            <a:ext cx="3968820" cy="28756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1830" y="3944073"/>
            <a:ext cx="4920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Zero voltage – electrochemical potentials equalize </a:t>
            </a:r>
          </a:p>
        </p:txBody>
      </p:sp>
    </p:spTree>
    <p:extLst>
      <p:ext uri="{BB962C8B-B14F-4D97-AF65-F5344CB8AC3E}">
        <p14:creationId xmlns:p14="http://schemas.microsoft.com/office/powerpoint/2010/main" val="72250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 animBg="1"/>
      <p:bldP spid="15" grpId="0" animBg="1"/>
      <p:bldP spid="16" grpId="0" animBg="1"/>
      <p:bldP spid="17" grpId="0" animBg="1"/>
      <p:bldP spid="23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13375" y="90843"/>
            <a:ext cx="913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ea typeface="Cambria Math" panose="02040503050406030204" pitchFamily="18" charset="0"/>
            </a:endParaRPr>
          </a:p>
          <a:p>
            <a:endParaRPr lang="en-US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/>
              <a:t>	</a:t>
            </a:r>
            <a:endParaRPr lang="en-US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16240" y="1945938"/>
                <a:ext cx="3366755" cy="7857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𝑒𝐴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40" y="1945938"/>
                <a:ext cx="3366755" cy="7857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868511" y="1966582"/>
                <a:ext cx="4573881" cy="7857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𝑒𝐴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𝑒𝑟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𝑒𝑉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511" y="1966582"/>
                <a:ext cx="4573881" cy="7857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87398" y="2895300"/>
                <a:ext cx="465151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𝑒𝑟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independent of energy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398" y="2895300"/>
                <a:ext cx="4651513" cy="369332"/>
              </a:xfrm>
              <a:prstGeom prst="rect">
                <a:avLst/>
              </a:prstGeom>
              <a:blipFill>
                <a:blip r:embed="rId4"/>
                <a:stretch>
                  <a:fillRect l="-1048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37516" y="3878960"/>
                <a:ext cx="8161310" cy="689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𝑒𝑉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16" y="3878960"/>
                <a:ext cx="8161310" cy="6899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17639" y="4655649"/>
                <a:ext cx="5643981" cy="689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639" y="4655649"/>
                <a:ext cx="5643981" cy="6899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16041" y="5432338"/>
                <a:ext cx="3302507" cy="708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(0)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041" y="5432338"/>
                <a:ext cx="3302507" cy="7087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662356" y="6237882"/>
                <a:ext cx="10322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𝑁𝑁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356" y="6237882"/>
                <a:ext cx="103227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621649" y="5744796"/>
                <a:ext cx="471909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𝑁𝑁</m:t>
                        </m:r>
                      </m:sub>
                    </m:sSub>
                  </m:oMath>
                </a14:m>
                <a:r>
                  <a:rPr lang="en-US" dirty="0"/>
                  <a:t> normal conductance </a:t>
                </a:r>
                <a:r>
                  <a:rPr lang="en-US" dirty="0" smtClean="0"/>
                  <a:t>    </a:t>
                </a:r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649" y="5744796"/>
                <a:ext cx="4719099" cy="369332"/>
              </a:xfrm>
              <a:prstGeom prst="rect">
                <a:avLst/>
              </a:prstGeom>
              <a:blipFill>
                <a:blip r:embed="rId9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109608" y="3351389"/>
                <a:ext cx="52210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depend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(thermal </a:t>
                </a:r>
                <a:r>
                  <a:rPr lang="en-US" dirty="0" smtClean="0"/>
                  <a:t>equilibrium) </a:t>
                </a:r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608" y="3351389"/>
                <a:ext cx="5221045" cy="369332"/>
              </a:xfrm>
              <a:prstGeom prst="rect">
                <a:avLst/>
              </a:prstGeom>
              <a:blipFill>
                <a:blip r:embed="rId10"/>
                <a:stretch>
                  <a:fillRect l="-93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560624" y="943351"/>
                <a:ext cx="30871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Matrix elements: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𝑟𝑒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𝑒𝑟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624" y="943351"/>
                <a:ext cx="3087127" cy="369332"/>
              </a:xfrm>
              <a:prstGeom prst="rect">
                <a:avLst/>
              </a:prstGeom>
              <a:blipFill>
                <a:blip r:embed="rId11"/>
                <a:stretch>
                  <a:fillRect l="-157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367390" y="592741"/>
                <a:ext cx="461536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𝑒𝑉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390" y="592741"/>
                <a:ext cx="4615366" cy="6127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349189" y="1119774"/>
                <a:ext cx="4670188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𝑒𝑉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189" y="1119774"/>
                <a:ext cx="4670188" cy="6127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996148" y="170609"/>
            <a:ext cx="1332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Golden Rule</a:t>
            </a:r>
          </a:p>
        </p:txBody>
      </p:sp>
      <p:sp>
        <p:nvSpPr>
          <p:cNvPr id="2" name="Rectangle 1"/>
          <p:cNvSpPr/>
          <p:nvPr/>
        </p:nvSpPr>
        <p:spPr>
          <a:xfrm>
            <a:off x="6696273" y="6237882"/>
            <a:ext cx="1693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Ohm’s Law </a:t>
            </a:r>
            <a:r>
              <a:rPr lang="en-US" dirty="0" smtClean="0"/>
              <a:t>valid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20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7710" y="128099"/>
            <a:ext cx="4910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Tunneling Hamiltonian </a:t>
            </a:r>
            <a:r>
              <a:rPr lang="en-US" dirty="0"/>
              <a:t> (Cohen, </a:t>
            </a:r>
            <a:r>
              <a:rPr lang="en-US" dirty="0" err="1"/>
              <a:t>Falicov</a:t>
            </a:r>
            <a:r>
              <a:rPr lang="en-US" dirty="0"/>
              <a:t>, etc.)  1962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10316" y="548455"/>
                <a:ext cx="3446136" cy="7857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16" y="548455"/>
                <a:ext cx="3446136" cy="7857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67079" y="548455"/>
                <a:ext cx="2494401" cy="7857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079" y="548455"/>
                <a:ext cx="2494401" cy="7857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96461" y="1519467"/>
                <a:ext cx="40169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61" y="1519467"/>
                <a:ext cx="4016997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10316" y="2146906"/>
                <a:ext cx="9728398" cy="1235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Time-dependent perturbation theory – </a:t>
                </a:r>
                <a:r>
                  <a:rPr lang="en-US" dirty="0"/>
                  <a:t>not stationary state phases, currents evolve in </a:t>
                </a:r>
                <a:r>
                  <a:rPr lang="en-US" dirty="0" smtClean="0"/>
                  <a:t>time: </a:t>
                </a:r>
                <a:endParaRPr lang="en-US" dirty="0"/>
              </a:p>
              <a:p>
                <a:r>
                  <a:rPr lang="en-US" dirty="0"/>
                  <a:t>	</a:t>
                </a:r>
                <a:r>
                  <a:rPr lang="en-US" u="sng" dirty="0"/>
                  <a:t>Prescription </a:t>
                </a:r>
                <a:endParaRPr lang="en-US" dirty="0"/>
              </a:p>
              <a:p>
                <a:r>
                  <a:rPr lang="en-US" dirty="0"/>
                  <a:t>	</a:t>
                </a:r>
                <a:r>
                  <a:rPr lang="en-US" dirty="0" smtClean="0"/>
                  <a:t>(1</a:t>
                </a:r>
                <a:r>
                  <a:rPr lang="en-US" dirty="0"/>
                  <a:t>) </a:t>
                </a:r>
                <a:r>
                  <a:rPr lang="en-US" dirty="0" smtClean="0"/>
                  <a:t> 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𝛿𝜓</m:t>
                    </m:r>
                  </m:oMath>
                </a14:m>
                <a:endParaRPr lang="en-US" dirty="0"/>
              </a:p>
              <a:p>
                <a:r>
                  <a:rPr lang="en-US" dirty="0"/>
                  <a:t>	</a:t>
                </a:r>
                <a:r>
                  <a:rPr lang="en-US" dirty="0" smtClean="0"/>
                  <a:t>(2</a:t>
                </a:r>
                <a:r>
                  <a:rPr lang="en-US" dirty="0"/>
                  <a:t>) </a:t>
                </a:r>
                <a:r>
                  <a:rPr lang="en-US" dirty="0" smtClean="0"/>
                  <a:t> 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acc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acc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𝛿𝜓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acc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16" y="2146906"/>
                <a:ext cx="9728398" cy="1235979"/>
              </a:xfrm>
              <a:prstGeom prst="rect">
                <a:avLst/>
              </a:prstGeom>
              <a:blipFill>
                <a:blip r:embed="rId5"/>
                <a:stretch>
                  <a:fillRect l="-564" t="-2463" b="-5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67883" y="4604474"/>
                <a:ext cx="6096000" cy="149002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883" y="4604474"/>
                <a:ext cx="6096000" cy="1490023"/>
              </a:xfrm>
              <a:prstGeom prst="rect">
                <a:avLst/>
              </a:prstGeom>
              <a:blipFill>
                <a:blip r:embed="rId6"/>
                <a:stretch>
                  <a:fillRect t="-28980" b="-4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647250" y="6230382"/>
                <a:ext cx="8730077" cy="4842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N-N case: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𝑒𝑉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250" y="6230382"/>
                <a:ext cx="8730077" cy="484235"/>
              </a:xfrm>
              <a:prstGeom prst="rect">
                <a:avLst/>
              </a:prstGeom>
              <a:blipFill>
                <a:blip r:embed="rId7"/>
                <a:stretch>
                  <a:fillRect l="-559" t="-102532" b="-16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51375" y="3629413"/>
                <a:ext cx="5170326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ℏ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375" y="3629413"/>
                <a:ext cx="5170326" cy="7285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758502" y="3820593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10316" y="4604474"/>
            <a:ext cx="756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9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66077" y="2327239"/>
                <a:ext cx="2476500" cy="663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077" y="2327239"/>
                <a:ext cx="2476500" cy="6635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3561936" y="2255788"/>
            <a:ext cx="151323" cy="806482"/>
          </a:xfrm>
          <a:prstGeom prst="rightBrace">
            <a:avLst>
              <a:gd name="adj1" fmla="val 58251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2342" y="255072"/>
            <a:ext cx="2652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Superconductor Tunneling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57275" y="671659"/>
                <a:ext cx="2892395" cy="7857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75" y="671659"/>
                <a:ext cx="2892395" cy="7857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45906" y="1577526"/>
                <a:ext cx="39701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Perturbation: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– OK for one SC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06" y="1577526"/>
                <a:ext cx="3970126" cy="369332"/>
              </a:xfrm>
              <a:prstGeom prst="rect">
                <a:avLst/>
              </a:prstGeom>
              <a:blipFill>
                <a:blip r:embed="rId5"/>
                <a:stretch>
                  <a:fillRect l="-122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85277" y="2207500"/>
                <a:ext cx="2640723" cy="404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77" y="2207500"/>
                <a:ext cx="2640723" cy="4042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24119" y="2659029"/>
                <a:ext cx="3794415" cy="393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19" y="2659029"/>
                <a:ext cx="3794415" cy="3931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745906" y="3441212"/>
            <a:ext cx="514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Does </a:t>
            </a:r>
            <a:r>
              <a:rPr lang="en-US" u="sng" dirty="0"/>
              <a:t>not</a:t>
            </a:r>
            <a:r>
              <a:rPr lang="en-US" dirty="0"/>
              <a:t> work for two systems exchanging particles: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1846" y="3902816"/>
            <a:ext cx="4778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1) </a:t>
            </a:r>
            <a:r>
              <a:rPr lang="en-US" dirty="0" smtClean="0"/>
              <a:t> electrochemical </a:t>
            </a:r>
            <a:r>
              <a:rPr lang="en-US" dirty="0"/>
              <a:t>potentials different</a:t>
            </a:r>
          </a:p>
          <a:p>
            <a:r>
              <a:rPr lang="en-US" dirty="0"/>
              <a:t>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18685" y="5314545"/>
                <a:ext cx="48395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 smtClean="0"/>
                  <a:t>’s</a:t>
                </a:r>
                <a:r>
                  <a:rPr lang="en-US" dirty="0"/>
                  <a:t> </a:t>
                </a:r>
                <a:r>
                  <a:rPr lang="en-US" dirty="0" smtClean="0">
                    <a:ea typeface="Cambria Math" panose="02040503050406030204" pitchFamily="18" charset="0"/>
                  </a:rPr>
                  <a:t>do </a:t>
                </a:r>
                <a:r>
                  <a:rPr lang="en-US" dirty="0">
                    <a:ea typeface="Cambria Math" panose="02040503050406030204" pitchFamily="18" charset="0"/>
                  </a:rPr>
                  <a:t>not transfer one electron across barrier</a:t>
                </a:r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85" y="5314545"/>
                <a:ext cx="4839530" cy="369332"/>
              </a:xfrm>
              <a:prstGeom prst="rect">
                <a:avLst/>
              </a:prstGeom>
              <a:blipFill>
                <a:blip r:embed="rId8"/>
                <a:stretch>
                  <a:fillRect l="-1008" t="-10000" r="-25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545747" y="4266951"/>
                <a:ext cx="25692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747" y="4266951"/>
                <a:ext cx="2569229" cy="369332"/>
              </a:xfrm>
              <a:prstGeom prst="rect">
                <a:avLst/>
              </a:prstGeom>
              <a:blipFill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6272213" y="4225981"/>
            <a:ext cx="3100389" cy="1114427"/>
            <a:chOff x="2457450" y="4524375"/>
            <a:chExt cx="3100389" cy="111442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733675" y="4705350"/>
              <a:ext cx="1076325" cy="95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824288" y="4524375"/>
              <a:ext cx="9525" cy="110013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981450" y="4524375"/>
              <a:ext cx="9525" cy="110013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981450" y="5074444"/>
              <a:ext cx="1028700" cy="91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4000501" y="5093073"/>
              <a:ext cx="1123950" cy="531440"/>
            </a:xfrm>
            <a:prstGeom prst="rect">
              <a:avLst/>
            </a:prstGeom>
            <a:pattFill prst="lt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781300" y="4729164"/>
              <a:ext cx="1033463" cy="909638"/>
            </a:xfrm>
            <a:prstGeom prst="rect">
              <a:avLst/>
            </a:prstGeom>
            <a:pattFill prst="lt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2728913" y="5083548"/>
              <a:ext cx="1076325" cy="952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" name="Object 23"/>
            <p:cNvGraphicFramePr>
              <a:graphicFrameLocks noChangeAspect="1"/>
            </p:cNvGraphicFramePr>
            <p:nvPr>
              <p:extLst/>
            </p:nvPr>
          </p:nvGraphicFramePr>
          <p:xfrm>
            <a:off x="2457450" y="4556899"/>
            <a:ext cx="2286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7" name="Equation" r:id="rId10" imgW="228600" imgH="291960" progId="Equation.DSMT4">
                    <p:embed/>
                  </p:oleObj>
                </mc:Choice>
                <mc:Fallback>
                  <p:oleObj name="Equation" r:id="rId10" imgW="228600" imgH="291960" progId="Equation.DSMT4">
                    <p:embed/>
                    <p:pic>
                      <p:nvPicPr>
                        <p:cNvPr id="24" name="Object 23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457450" y="4556899"/>
                          <a:ext cx="2286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/>
            </p:nvPr>
          </p:nvGraphicFramePr>
          <p:xfrm>
            <a:off x="4303713" y="4771464"/>
            <a:ext cx="3175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8" name="Equation" r:id="rId12" imgW="317160" imgH="228600" progId="Equation.DSMT4">
                    <p:embed/>
                  </p:oleObj>
                </mc:Choice>
                <mc:Fallback>
                  <p:oleObj name="Equation" r:id="rId12" imgW="317160" imgH="228600" progId="Equation.DSMT4">
                    <p:embed/>
                    <p:pic>
                      <p:nvPicPr>
                        <p:cNvPr id="25" name="Object 24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303713" y="4771464"/>
                          <a:ext cx="3175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>
              <p:extLst/>
            </p:nvPr>
          </p:nvGraphicFramePr>
          <p:xfrm>
            <a:off x="5316539" y="4937498"/>
            <a:ext cx="2413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9" name="Equation" r:id="rId14" imgW="241200" imgH="291960" progId="Equation.DSMT4">
                    <p:embed/>
                  </p:oleObj>
                </mc:Choice>
                <mc:Fallback>
                  <p:oleObj name="Equation" r:id="rId14" imgW="241200" imgH="291960" progId="Equation.DSMT4">
                    <p:embed/>
                    <p:pic>
                      <p:nvPicPr>
                        <p:cNvPr id="26" name="Object 25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316539" y="4937498"/>
                          <a:ext cx="2413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7" name="Straight Arrow Connector 26"/>
            <p:cNvCxnSpPr/>
            <p:nvPr/>
          </p:nvCxnSpPr>
          <p:spPr>
            <a:xfrm flipH="1" flipV="1">
              <a:off x="4162425" y="4695825"/>
              <a:ext cx="4763" cy="37861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901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271606" y="5919060"/>
                <a:ext cx="62007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606" y="5919060"/>
                <a:ext cx="6200774" cy="646331"/>
              </a:xfrm>
              <a:prstGeom prst="rect">
                <a:avLst/>
              </a:prstGeom>
              <a:blipFill>
                <a:blip r:embed="rId2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781633" y="207217"/>
            <a:ext cx="1266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ENERGY</a:t>
            </a:r>
          </a:p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04321" y="4218755"/>
                <a:ext cx="1353312" cy="537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321" y="4218755"/>
                <a:ext cx="1353312" cy="5372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>
            <a:off x="5852352" y="4706599"/>
            <a:ext cx="168593" cy="3567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57894" y="179894"/>
            <a:ext cx="2120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Josephson operators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34168" y="632285"/>
                <a:ext cx="2942537" cy="3764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68" y="632285"/>
                <a:ext cx="2942537" cy="376450"/>
              </a:xfrm>
              <a:prstGeom prst="rect">
                <a:avLst/>
              </a:prstGeom>
              <a:blipFill>
                <a:blip r:embed="rId4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34168" y="1011235"/>
                <a:ext cx="28353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68" y="1011235"/>
                <a:ext cx="2835392" cy="369332"/>
              </a:xfrm>
              <a:prstGeom prst="rect">
                <a:avLst/>
              </a:prstGeom>
              <a:blipFill>
                <a:blip r:embed="rId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31040" y="1432875"/>
                <a:ext cx="26607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40" y="1432875"/>
                <a:ext cx="2660728" cy="369332"/>
              </a:xfrm>
              <a:prstGeom prst="rect">
                <a:avLst/>
              </a:prstGeom>
              <a:blipFill>
                <a:blip r:embed="rId6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31040" y="1861457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40" y="1861457"/>
                <a:ext cx="6096000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967486" y="637630"/>
                <a:ext cx="8951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486" y="637630"/>
                <a:ext cx="895117" cy="369332"/>
              </a:xfrm>
              <a:prstGeom prst="rect">
                <a:avLst/>
              </a:prstGeom>
              <a:blipFill>
                <a:blip r:embed="rId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967486" y="1038059"/>
                <a:ext cx="8951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486" y="1038059"/>
                <a:ext cx="895117" cy="369332"/>
              </a:xfrm>
              <a:prstGeom prst="rect">
                <a:avLst/>
              </a:prstGeom>
              <a:blipFill>
                <a:blip r:embed="rId9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67486" y="1464747"/>
                <a:ext cx="8951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486" y="1464747"/>
                <a:ext cx="895117" cy="369332"/>
              </a:xfrm>
              <a:prstGeom prst="rect">
                <a:avLst/>
              </a:prstGeom>
              <a:blipFill>
                <a:blip r:embed="rId10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967485" y="1922322"/>
                <a:ext cx="8951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485" y="1922322"/>
                <a:ext cx="895117" cy="369332"/>
              </a:xfrm>
              <a:prstGeom prst="rect">
                <a:avLst/>
              </a:prstGeom>
              <a:blipFill>
                <a:blip r:embed="rId11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65458" y="3063831"/>
                <a:ext cx="95653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(1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h𝑘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𝑒𝑘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h𝑘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𝑒𝑘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are same excitations </a:t>
                </a:r>
                <a:r>
                  <a:rPr lang="en-US" dirty="0" smtClean="0"/>
                  <a:t>with </a:t>
                </a:r>
                <a:r>
                  <a:rPr lang="en-US" dirty="0"/>
                  <a:t>different numbers of pairs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58" y="3063831"/>
                <a:ext cx="9565336" cy="369332"/>
              </a:xfrm>
              <a:prstGeom prst="rect">
                <a:avLst/>
              </a:prstGeom>
              <a:blipFill>
                <a:blip r:embed="rId12"/>
                <a:stretch>
                  <a:fillRect l="-51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65458" y="3622784"/>
                <a:ext cx="882043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(2</a:t>
                </a:r>
                <a:r>
                  <a:rPr lang="en-US" dirty="0"/>
                  <a:t>) </a:t>
                </a:r>
                <a:r>
                  <a:rPr lang="en-US" dirty="0" smtClean="0"/>
                  <a:t>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𝑒𝑘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adds one electron of </a:t>
                </a:r>
                <a:r>
                  <a:rPr lang="en-US" dirty="0" smtClean="0"/>
                  <a:t>charge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removes one electron of charge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58" y="3622784"/>
                <a:ext cx="8820435" cy="646331"/>
              </a:xfrm>
              <a:prstGeom prst="rect">
                <a:avLst/>
              </a:prstGeom>
              <a:blipFill>
                <a:blip r:embed="rId13"/>
                <a:stretch>
                  <a:fillRect l="-553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10411" y="4496083"/>
            <a:ext cx="1642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(3</a:t>
            </a:r>
            <a:r>
              <a:rPr lang="en-US" dirty="0"/>
              <a:t>) Motivation: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89114" y="4807558"/>
                <a:ext cx="5360891" cy="9727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∏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↑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↓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14" y="4807558"/>
                <a:ext cx="5360891" cy="97270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031215" y="5782123"/>
                <a:ext cx="3936270" cy="381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=|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e>
                    </m:d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215" y="5782123"/>
                <a:ext cx="3936270" cy="381451"/>
              </a:xfrm>
              <a:prstGeom prst="rect">
                <a:avLst/>
              </a:prstGeom>
              <a:blipFill>
                <a:blip r:embed="rId15"/>
                <a:stretch>
                  <a:fillRect t="-114516" r="-12074" b="-18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031215" y="6183940"/>
                <a:ext cx="3812775" cy="381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=|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   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215" y="6183940"/>
                <a:ext cx="3812775" cy="381451"/>
              </a:xfrm>
              <a:prstGeom prst="rect">
                <a:avLst/>
              </a:prstGeom>
              <a:blipFill>
                <a:blip r:embed="rId16"/>
                <a:stretch>
                  <a:fillRect t="-112698" r="-12300" b="-17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652760" y="2492040"/>
                <a:ext cx="56188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BOSON pair </a:t>
                </a:r>
                <a:r>
                  <a:rPr lang="en-US" dirty="0" smtClean="0"/>
                  <a:t>operators such that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760" y="2492040"/>
                <a:ext cx="5618846" cy="369332"/>
              </a:xfrm>
              <a:prstGeom prst="rect">
                <a:avLst/>
              </a:prstGeom>
              <a:blipFill>
                <a:blip r:embed="rId1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046522" y="528838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Again demonstrates N,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conjugate variables</a:t>
            </a:r>
          </a:p>
          <a:p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48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37316" y="3865864"/>
                <a:ext cx="476226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Probability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→ℓ :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 smtClean="0"/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316" y="3865864"/>
                <a:ext cx="4762267" cy="1200329"/>
              </a:xfrm>
              <a:prstGeom prst="rect">
                <a:avLst/>
              </a:prstGeom>
              <a:blipFill>
                <a:blip r:embed="rId3"/>
                <a:stretch>
                  <a:fillRect l="-1023" t="-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70624" y="109537"/>
                <a:ext cx="3617279" cy="9494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eqAr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624" y="109537"/>
                <a:ext cx="3617279" cy="9494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29478" y="1183658"/>
                <a:ext cx="6096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ℓ↑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𝑒𝑟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78" y="1183658"/>
                <a:ext cx="6096000" cy="369332"/>
              </a:xfrm>
              <a:prstGeom prst="rect">
                <a:avLst/>
              </a:prstGeom>
              <a:blipFill>
                <a:blip r:embed="rId5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41386" y="2030799"/>
            <a:ext cx="1802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 kinds of terms: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44340" y="2503461"/>
                <a:ext cx="215041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40" y="2503461"/>
                <a:ext cx="2150414" cy="646331"/>
              </a:xfrm>
              <a:prstGeom prst="rect">
                <a:avLst/>
              </a:prstGeom>
              <a:blipFill>
                <a:blip r:embed="rId6"/>
                <a:stretch>
                  <a:fillRect l="-2557"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3639048" y="5062208"/>
            <a:ext cx="273100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12119" y="3949164"/>
                <a:ext cx="1142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119" y="3949164"/>
                <a:ext cx="1142338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734915" y="4473982"/>
                <a:ext cx="7344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915" y="4473982"/>
                <a:ext cx="73443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Brace 14"/>
          <p:cNvSpPr/>
          <p:nvPr/>
        </p:nvSpPr>
        <p:spPr>
          <a:xfrm>
            <a:off x="6551874" y="4464585"/>
            <a:ext cx="147365" cy="498368"/>
          </a:xfrm>
          <a:prstGeom prst="rightBrace">
            <a:avLst>
              <a:gd name="adj1" fmla="val 35187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>
            <a:off x="6551874" y="3876149"/>
            <a:ext cx="147366" cy="524811"/>
          </a:xfrm>
          <a:prstGeom prst="rightBrace">
            <a:avLst>
              <a:gd name="adj1" fmla="val 29433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605916" y="3521065"/>
                <a:ext cx="350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u="sng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916" y="3521065"/>
                <a:ext cx="35012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80423" y="3511436"/>
                <a:ext cx="539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u="sng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423" y="3511436"/>
                <a:ext cx="53963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072328" y="5077544"/>
                <a:ext cx="12977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 (1−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328" y="5077544"/>
                <a:ext cx="1297728" cy="369332"/>
              </a:xfrm>
              <a:prstGeom prst="rect">
                <a:avLst/>
              </a:prstGeom>
              <a:blipFill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793957" y="6058983"/>
                <a:ext cx="22887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NB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3957" y="6058983"/>
                <a:ext cx="2288754" cy="369332"/>
              </a:xfrm>
              <a:prstGeom prst="rect">
                <a:avLst/>
              </a:prstGeom>
              <a:blipFill>
                <a:blip r:embed="rId12"/>
                <a:stretch>
                  <a:fillRect l="-2400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1462106" y="2935502"/>
            <a:ext cx="4353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 possible processes (and reverse processes)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11681" y="5874317"/>
            <a:ext cx="2668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Coherence factors fall out!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584590" y="2446476"/>
            <a:ext cx="4777740" cy="2615732"/>
            <a:chOff x="3086100" y="2698750"/>
            <a:chExt cx="4777740" cy="26157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6132576" y="3431627"/>
                  <a:ext cx="1731264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Horizontal - Energy conserving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2576" y="3431627"/>
                  <a:ext cx="1731264" cy="1200329"/>
                </a:xfrm>
                <a:prstGeom prst="rect">
                  <a:avLst/>
                </a:prstGeom>
                <a:blipFill>
                  <a:blip r:embed="rId13"/>
                  <a:stretch>
                    <a:fillRect l="-2817" t="-30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Connector 24"/>
            <p:cNvCxnSpPr/>
            <p:nvPr/>
          </p:nvCxnSpPr>
          <p:spPr>
            <a:xfrm>
              <a:off x="4476750" y="2990850"/>
              <a:ext cx="0" cy="21240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667250" y="2990850"/>
              <a:ext cx="0" cy="21240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086100" y="4381500"/>
              <a:ext cx="1390650" cy="95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667250" y="4791075"/>
              <a:ext cx="1465326" cy="95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3609975" y="3924300"/>
              <a:ext cx="0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3467100" y="4403356"/>
              <a:ext cx="0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reeform 30"/>
            <p:cNvSpPr/>
            <p:nvPr/>
          </p:nvSpPr>
          <p:spPr>
            <a:xfrm>
              <a:off x="3181350" y="3014663"/>
              <a:ext cx="1047750" cy="902637"/>
            </a:xfrm>
            <a:custGeom>
              <a:avLst/>
              <a:gdLst>
                <a:gd name="connsiteX0" fmla="*/ 0 w 1047750"/>
                <a:gd name="connsiteY0" fmla="*/ 4762 h 902637"/>
                <a:gd name="connsiteX1" fmla="*/ 95250 w 1047750"/>
                <a:gd name="connsiteY1" fmla="*/ 390525 h 902637"/>
                <a:gd name="connsiteX2" fmla="*/ 300038 w 1047750"/>
                <a:gd name="connsiteY2" fmla="*/ 842962 h 902637"/>
                <a:gd name="connsiteX3" fmla="*/ 566738 w 1047750"/>
                <a:gd name="connsiteY3" fmla="*/ 862012 h 902637"/>
                <a:gd name="connsiteX4" fmla="*/ 823913 w 1047750"/>
                <a:gd name="connsiteY4" fmla="*/ 514350 h 902637"/>
                <a:gd name="connsiteX5" fmla="*/ 1047750 w 1047750"/>
                <a:gd name="connsiteY5" fmla="*/ 0 h 902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0" h="902637">
                  <a:moveTo>
                    <a:pt x="0" y="4762"/>
                  </a:moveTo>
                  <a:cubicBezTo>
                    <a:pt x="22622" y="127793"/>
                    <a:pt x="45244" y="250825"/>
                    <a:pt x="95250" y="390525"/>
                  </a:cubicBezTo>
                  <a:cubicBezTo>
                    <a:pt x="145256" y="530225"/>
                    <a:pt x="221457" y="764381"/>
                    <a:pt x="300038" y="842962"/>
                  </a:cubicBezTo>
                  <a:cubicBezTo>
                    <a:pt x="378619" y="921543"/>
                    <a:pt x="479426" y="916781"/>
                    <a:pt x="566738" y="862012"/>
                  </a:cubicBezTo>
                  <a:cubicBezTo>
                    <a:pt x="654050" y="807243"/>
                    <a:pt x="743744" y="658019"/>
                    <a:pt x="823913" y="514350"/>
                  </a:cubicBezTo>
                  <a:cubicBezTo>
                    <a:pt x="904082" y="370681"/>
                    <a:pt x="1011238" y="89694"/>
                    <a:pt x="104775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957763" y="3028950"/>
              <a:ext cx="1066800" cy="1342573"/>
            </a:xfrm>
            <a:custGeom>
              <a:avLst/>
              <a:gdLst>
                <a:gd name="connsiteX0" fmla="*/ 0 w 1066800"/>
                <a:gd name="connsiteY0" fmla="*/ 0 h 1342573"/>
                <a:gd name="connsiteX1" fmla="*/ 57150 w 1066800"/>
                <a:gd name="connsiteY1" fmla="*/ 485775 h 1342573"/>
                <a:gd name="connsiteX2" fmla="*/ 223837 w 1066800"/>
                <a:gd name="connsiteY2" fmla="*/ 1062038 h 1342573"/>
                <a:gd name="connsiteX3" fmla="*/ 414337 w 1066800"/>
                <a:gd name="connsiteY3" fmla="*/ 1319213 h 1342573"/>
                <a:gd name="connsiteX4" fmla="*/ 652462 w 1066800"/>
                <a:gd name="connsiteY4" fmla="*/ 1285875 h 1342573"/>
                <a:gd name="connsiteX5" fmla="*/ 819150 w 1066800"/>
                <a:gd name="connsiteY5" fmla="*/ 923925 h 1342573"/>
                <a:gd name="connsiteX6" fmla="*/ 1066800 w 1066800"/>
                <a:gd name="connsiteY6" fmla="*/ 19050 h 134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6800" h="1342573">
                  <a:moveTo>
                    <a:pt x="0" y="0"/>
                  </a:moveTo>
                  <a:cubicBezTo>
                    <a:pt x="9922" y="154384"/>
                    <a:pt x="19844" y="308769"/>
                    <a:pt x="57150" y="485775"/>
                  </a:cubicBezTo>
                  <a:cubicBezTo>
                    <a:pt x="94456" y="662781"/>
                    <a:pt x="164306" y="923132"/>
                    <a:pt x="223837" y="1062038"/>
                  </a:cubicBezTo>
                  <a:cubicBezTo>
                    <a:pt x="283368" y="1200944"/>
                    <a:pt x="342900" y="1281907"/>
                    <a:pt x="414337" y="1319213"/>
                  </a:cubicBezTo>
                  <a:cubicBezTo>
                    <a:pt x="485774" y="1356519"/>
                    <a:pt x="584993" y="1351756"/>
                    <a:pt x="652462" y="1285875"/>
                  </a:cubicBezTo>
                  <a:cubicBezTo>
                    <a:pt x="719931" y="1219994"/>
                    <a:pt x="750094" y="1135063"/>
                    <a:pt x="819150" y="923925"/>
                  </a:cubicBezTo>
                  <a:cubicBezTo>
                    <a:pt x="888206" y="712788"/>
                    <a:pt x="977503" y="365919"/>
                    <a:pt x="1066800" y="1905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998586" y="3414906"/>
              <a:ext cx="76200" cy="830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265161" y="3444795"/>
              <a:ext cx="76200" cy="830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24"/>
            <p:cNvSpPr/>
            <p:nvPr/>
          </p:nvSpPr>
          <p:spPr>
            <a:xfrm>
              <a:off x="4074786" y="3322701"/>
              <a:ext cx="1897156" cy="158730"/>
            </a:xfrm>
            <a:custGeom>
              <a:avLst/>
              <a:gdLst>
                <a:gd name="connsiteX0" fmla="*/ 60417 w 1987877"/>
                <a:gd name="connsiteY0" fmla="*/ 104233 h 317459"/>
                <a:gd name="connsiteX1" fmla="*/ 994274 w 1987877"/>
                <a:gd name="connsiteY1" fmla="*/ 0 h 317459"/>
                <a:gd name="connsiteX2" fmla="*/ 1935255 w 1987877"/>
                <a:gd name="connsiteY2" fmla="*/ 107767 h 317459"/>
                <a:gd name="connsiteX3" fmla="*/ 993939 w 1987877"/>
                <a:gd name="connsiteY3" fmla="*/ 158730 h 317459"/>
                <a:gd name="connsiteX4" fmla="*/ 60417 w 1987877"/>
                <a:gd name="connsiteY4" fmla="*/ 104233 h 317459"/>
                <a:gd name="connsiteX0" fmla="*/ 60417 w 1987877"/>
                <a:gd name="connsiteY0" fmla="*/ 104233 h 317459"/>
                <a:gd name="connsiteX1" fmla="*/ 994274 w 1987877"/>
                <a:gd name="connsiteY1" fmla="*/ 0 h 317459"/>
                <a:gd name="connsiteX2" fmla="*/ 1935255 w 1987877"/>
                <a:gd name="connsiteY2" fmla="*/ 107767 h 317459"/>
                <a:gd name="connsiteX0" fmla="*/ 0 w 1874838"/>
                <a:gd name="connsiteY0" fmla="*/ 104233 h 158730"/>
                <a:gd name="connsiteX1" fmla="*/ 933857 w 1874838"/>
                <a:gd name="connsiteY1" fmla="*/ 0 h 158730"/>
                <a:gd name="connsiteX2" fmla="*/ 1874838 w 1874838"/>
                <a:gd name="connsiteY2" fmla="*/ 107767 h 158730"/>
                <a:gd name="connsiteX3" fmla="*/ 933522 w 1874838"/>
                <a:gd name="connsiteY3" fmla="*/ 158730 h 158730"/>
                <a:gd name="connsiteX4" fmla="*/ 0 w 1874838"/>
                <a:gd name="connsiteY4" fmla="*/ 104233 h 158730"/>
                <a:gd name="connsiteX0" fmla="*/ 0 w 1874838"/>
                <a:gd name="connsiteY0" fmla="*/ 104233 h 158730"/>
                <a:gd name="connsiteX1" fmla="*/ 933857 w 1874838"/>
                <a:gd name="connsiteY1" fmla="*/ 0 h 158730"/>
                <a:gd name="connsiteX2" fmla="*/ 1798638 w 1874838"/>
                <a:gd name="connsiteY2" fmla="*/ 141104 h 15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4838" h="158730" stroke="0" extrusionOk="0">
                  <a:moveTo>
                    <a:pt x="0" y="104233"/>
                  </a:moveTo>
                  <a:cubicBezTo>
                    <a:pt x="143328" y="41617"/>
                    <a:pt x="516392" y="-23"/>
                    <a:pt x="933857" y="0"/>
                  </a:cubicBezTo>
                  <a:cubicBezTo>
                    <a:pt x="1359689" y="23"/>
                    <a:pt x="1738118" y="43363"/>
                    <a:pt x="1874838" y="107767"/>
                  </a:cubicBezTo>
                  <a:lnTo>
                    <a:pt x="933522" y="158730"/>
                  </a:lnTo>
                  <a:lnTo>
                    <a:pt x="0" y="104233"/>
                  </a:lnTo>
                  <a:close/>
                </a:path>
                <a:path w="1874838" h="158730" fill="none">
                  <a:moveTo>
                    <a:pt x="0" y="104233"/>
                  </a:moveTo>
                  <a:cubicBezTo>
                    <a:pt x="143328" y="41617"/>
                    <a:pt x="516392" y="-23"/>
                    <a:pt x="933857" y="0"/>
                  </a:cubicBezTo>
                  <a:cubicBezTo>
                    <a:pt x="1359689" y="23"/>
                    <a:pt x="1661918" y="76700"/>
                    <a:pt x="1798638" y="141104"/>
                  </a:cubicBezTo>
                </a:path>
              </a:pathLst>
            </a:cu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c 25"/>
            <p:cNvSpPr/>
            <p:nvPr/>
          </p:nvSpPr>
          <p:spPr>
            <a:xfrm rot="10800000">
              <a:off x="3265161" y="3481431"/>
              <a:ext cx="2602072" cy="250844"/>
            </a:xfrm>
            <a:custGeom>
              <a:avLst/>
              <a:gdLst>
                <a:gd name="connsiteX0" fmla="*/ 38269 w 2523087"/>
                <a:gd name="connsiteY0" fmla="*/ 159555 h 422348"/>
                <a:gd name="connsiteX1" fmla="*/ 1263110 w 2523087"/>
                <a:gd name="connsiteY1" fmla="*/ 0 h 422348"/>
                <a:gd name="connsiteX2" fmla="*/ 2506586 w 2523087"/>
                <a:gd name="connsiteY2" fmla="*/ 177130 h 422348"/>
                <a:gd name="connsiteX3" fmla="*/ 1261544 w 2523087"/>
                <a:gd name="connsiteY3" fmla="*/ 211174 h 422348"/>
                <a:gd name="connsiteX4" fmla="*/ 38269 w 2523087"/>
                <a:gd name="connsiteY4" fmla="*/ 159555 h 422348"/>
                <a:gd name="connsiteX0" fmla="*/ 38269 w 2523087"/>
                <a:gd name="connsiteY0" fmla="*/ 159555 h 422348"/>
                <a:gd name="connsiteX1" fmla="*/ 1263110 w 2523087"/>
                <a:gd name="connsiteY1" fmla="*/ 0 h 422348"/>
                <a:gd name="connsiteX2" fmla="*/ 2506586 w 2523087"/>
                <a:gd name="connsiteY2" fmla="*/ 177130 h 422348"/>
                <a:gd name="connsiteX0" fmla="*/ 71438 w 2539755"/>
                <a:gd name="connsiteY0" fmla="*/ 159555 h 211942"/>
                <a:gd name="connsiteX1" fmla="*/ 1296279 w 2539755"/>
                <a:gd name="connsiteY1" fmla="*/ 0 h 211942"/>
                <a:gd name="connsiteX2" fmla="*/ 2539755 w 2539755"/>
                <a:gd name="connsiteY2" fmla="*/ 177130 h 211942"/>
                <a:gd name="connsiteX3" fmla="*/ 1294713 w 2539755"/>
                <a:gd name="connsiteY3" fmla="*/ 211174 h 211942"/>
                <a:gd name="connsiteX4" fmla="*/ 71438 w 2539755"/>
                <a:gd name="connsiteY4" fmla="*/ 159555 h 211942"/>
                <a:gd name="connsiteX0" fmla="*/ 0 w 2539755"/>
                <a:gd name="connsiteY0" fmla="*/ 211942 h 211942"/>
                <a:gd name="connsiteX1" fmla="*/ 1296279 w 2539755"/>
                <a:gd name="connsiteY1" fmla="*/ 0 h 211942"/>
                <a:gd name="connsiteX2" fmla="*/ 2539755 w 2539755"/>
                <a:gd name="connsiteY2" fmla="*/ 177130 h 211942"/>
                <a:gd name="connsiteX0" fmla="*/ 71438 w 2539755"/>
                <a:gd name="connsiteY0" fmla="*/ 159555 h 229518"/>
                <a:gd name="connsiteX1" fmla="*/ 1296279 w 2539755"/>
                <a:gd name="connsiteY1" fmla="*/ 0 h 229518"/>
                <a:gd name="connsiteX2" fmla="*/ 2539755 w 2539755"/>
                <a:gd name="connsiteY2" fmla="*/ 177130 h 229518"/>
                <a:gd name="connsiteX3" fmla="*/ 1294713 w 2539755"/>
                <a:gd name="connsiteY3" fmla="*/ 211174 h 229518"/>
                <a:gd name="connsiteX4" fmla="*/ 71438 w 2539755"/>
                <a:gd name="connsiteY4" fmla="*/ 159555 h 229518"/>
                <a:gd name="connsiteX0" fmla="*/ 0 w 2539755"/>
                <a:gd name="connsiteY0" fmla="*/ 211942 h 229518"/>
                <a:gd name="connsiteX1" fmla="*/ 1296279 w 2539755"/>
                <a:gd name="connsiteY1" fmla="*/ 0 h 229518"/>
                <a:gd name="connsiteX2" fmla="*/ 2487367 w 2539755"/>
                <a:gd name="connsiteY2" fmla="*/ 229518 h 22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39755" h="229518" stroke="0" extrusionOk="0">
                  <a:moveTo>
                    <a:pt x="71438" y="159555"/>
                  </a:moveTo>
                  <a:cubicBezTo>
                    <a:pt x="212856" y="65649"/>
                    <a:pt x="717737" y="-120"/>
                    <a:pt x="1296279" y="0"/>
                  </a:cubicBezTo>
                  <a:cubicBezTo>
                    <a:pt x="1913920" y="128"/>
                    <a:pt x="2440185" y="75094"/>
                    <a:pt x="2539755" y="177130"/>
                  </a:cubicBezTo>
                  <a:lnTo>
                    <a:pt x="1294713" y="211174"/>
                  </a:lnTo>
                  <a:lnTo>
                    <a:pt x="71438" y="159555"/>
                  </a:lnTo>
                  <a:close/>
                </a:path>
                <a:path w="2539755" h="229518" fill="none">
                  <a:moveTo>
                    <a:pt x="0" y="211942"/>
                  </a:moveTo>
                  <a:cubicBezTo>
                    <a:pt x="141418" y="118036"/>
                    <a:pt x="717737" y="-120"/>
                    <a:pt x="1296279" y="0"/>
                  </a:cubicBezTo>
                  <a:cubicBezTo>
                    <a:pt x="1913920" y="128"/>
                    <a:pt x="2387797" y="127482"/>
                    <a:pt x="2487367" y="229518"/>
                  </a:cubicBezTo>
                </a:path>
              </a:pathLst>
            </a:cu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/>
            <p:cNvSpPr/>
            <p:nvPr/>
          </p:nvSpPr>
          <p:spPr>
            <a:xfrm>
              <a:off x="4008111" y="3424432"/>
              <a:ext cx="1016327" cy="156554"/>
            </a:xfrm>
            <a:prstGeom prst="arc">
              <a:avLst>
                <a:gd name="adj1" fmla="val 10935983"/>
                <a:gd name="adj2" fmla="val 21304059"/>
              </a:avLst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c 27"/>
            <p:cNvSpPr/>
            <p:nvPr/>
          </p:nvSpPr>
          <p:spPr>
            <a:xfrm rot="10512152">
              <a:off x="3379596" y="3390524"/>
              <a:ext cx="1503984" cy="248355"/>
            </a:xfrm>
            <a:custGeom>
              <a:avLst/>
              <a:gdLst>
                <a:gd name="connsiteX0" fmla="*/ 198749 w 1460578"/>
                <a:gd name="connsiteY0" fmla="*/ 50139 h 319087"/>
                <a:gd name="connsiteX1" fmla="*/ 742743 w 1460578"/>
                <a:gd name="connsiteY1" fmla="*/ 23 h 319087"/>
                <a:gd name="connsiteX2" fmla="*/ 1444104 w 1460578"/>
                <a:gd name="connsiteY2" fmla="*/ 125847 h 319087"/>
                <a:gd name="connsiteX3" fmla="*/ 730289 w 1460578"/>
                <a:gd name="connsiteY3" fmla="*/ 159544 h 319087"/>
                <a:gd name="connsiteX4" fmla="*/ 198749 w 1460578"/>
                <a:gd name="connsiteY4" fmla="*/ 50139 h 319087"/>
                <a:gd name="connsiteX0" fmla="*/ 198749 w 1460578"/>
                <a:gd name="connsiteY0" fmla="*/ 50139 h 319087"/>
                <a:gd name="connsiteX1" fmla="*/ 742743 w 1460578"/>
                <a:gd name="connsiteY1" fmla="*/ 23 h 319087"/>
                <a:gd name="connsiteX2" fmla="*/ 1444104 w 1460578"/>
                <a:gd name="connsiteY2" fmla="*/ 125847 h 319087"/>
                <a:gd name="connsiteX0" fmla="*/ 121798 w 1367153"/>
                <a:gd name="connsiteY0" fmla="*/ 52557 h 161962"/>
                <a:gd name="connsiteX1" fmla="*/ 665792 w 1367153"/>
                <a:gd name="connsiteY1" fmla="*/ 2441 h 161962"/>
                <a:gd name="connsiteX2" fmla="*/ 1367153 w 1367153"/>
                <a:gd name="connsiteY2" fmla="*/ 128265 h 161962"/>
                <a:gd name="connsiteX3" fmla="*/ 653338 w 1367153"/>
                <a:gd name="connsiteY3" fmla="*/ 161962 h 161962"/>
                <a:gd name="connsiteX4" fmla="*/ 121798 w 1367153"/>
                <a:gd name="connsiteY4" fmla="*/ 52557 h 161962"/>
                <a:gd name="connsiteX0" fmla="*/ 0 w 1367153"/>
                <a:gd name="connsiteY0" fmla="*/ 23217 h 161962"/>
                <a:gd name="connsiteX1" fmla="*/ 665792 w 1367153"/>
                <a:gd name="connsiteY1" fmla="*/ 2441 h 161962"/>
                <a:gd name="connsiteX2" fmla="*/ 1367153 w 1367153"/>
                <a:gd name="connsiteY2" fmla="*/ 128265 h 161962"/>
                <a:gd name="connsiteX0" fmla="*/ 121798 w 1367153"/>
                <a:gd name="connsiteY0" fmla="*/ 52557 h 228802"/>
                <a:gd name="connsiteX1" fmla="*/ 665792 w 1367153"/>
                <a:gd name="connsiteY1" fmla="*/ 2441 h 228802"/>
                <a:gd name="connsiteX2" fmla="*/ 1367153 w 1367153"/>
                <a:gd name="connsiteY2" fmla="*/ 128265 h 228802"/>
                <a:gd name="connsiteX3" fmla="*/ 652508 w 1367153"/>
                <a:gd name="connsiteY3" fmla="*/ 228802 h 228802"/>
                <a:gd name="connsiteX4" fmla="*/ 121798 w 1367153"/>
                <a:gd name="connsiteY4" fmla="*/ 52557 h 228802"/>
                <a:gd name="connsiteX0" fmla="*/ 0 w 1367153"/>
                <a:gd name="connsiteY0" fmla="*/ 23217 h 228802"/>
                <a:gd name="connsiteX1" fmla="*/ 665792 w 1367153"/>
                <a:gd name="connsiteY1" fmla="*/ 2441 h 228802"/>
                <a:gd name="connsiteX2" fmla="*/ 1367153 w 1367153"/>
                <a:gd name="connsiteY2" fmla="*/ 128265 h 228802"/>
                <a:gd name="connsiteX0" fmla="*/ 121798 w 1451348"/>
                <a:gd name="connsiteY0" fmla="*/ 52557 h 228802"/>
                <a:gd name="connsiteX1" fmla="*/ 665792 w 1451348"/>
                <a:gd name="connsiteY1" fmla="*/ 2441 h 228802"/>
                <a:gd name="connsiteX2" fmla="*/ 1367153 w 1451348"/>
                <a:gd name="connsiteY2" fmla="*/ 128265 h 228802"/>
                <a:gd name="connsiteX3" fmla="*/ 652508 w 1451348"/>
                <a:gd name="connsiteY3" fmla="*/ 228802 h 228802"/>
                <a:gd name="connsiteX4" fmla="*/ 121798 w 1451348"/>
                <a:gd name="connsiteY4" fmla="*/ 52557 h 228802"/>
                <a:gd name="connsiteX0" fmla="*/ 0 w 1451348"/>
                <a:gd name="connsiteY0" fmla="*/ 23217 h 228802"/>
                <a:gd name="connsiteX1" fmla="*/ 665792 w 1451348"/>
                <a:gd name="connsiteY1" fmla="*/ 2441 h 228802"/>
                <a:gd name="connsiteX2" fmla="*/ 1451348 w 1451348"/>
                <a:gd name="connsiteY2" fmla="*/ 207020 h 228802"/>
                <a:gd name="connsiteX0" fmla="*/ 121798 w 1460076"/>
                <a:gd name="connsiteY0" fmla="*/ 52557 h 228802"/>
                <a:gd name="connsiteX1" fmla="*/ 665792 w 1460076"/>
                <a:gd name="connsiteY1" fmla="*/ 2441 h 228802"/>
                <a:gd name="connsiteX2" fmla="*/ 1367153 w 1460076"/>
                <a:gd name="connsiteY2" fmla="*/ 128265 h 228802"/>
                <a:gd name="connsiteX3" fmla="*/ 652508 w 1460076"/>
                <a:gd name="connsiteY3" fmla="*/ 228802 h 228802"/>
                <a:gd name="connsiteX4" fmla="*/ 121798 w 1460076"/>
                <a:gd name="connsiteY4" fmla="*/ 52557 h 228802"/>
                <a:gd name="connsiteX0" fmla="*/ 0 w 1460076"/>
                <a:gd name="connsiteY0" fmla="*/ 23217 h 228802"/>
                <a:gd name="connsiteX1" fmla="*/ 665792 w 1460076"/>
                <a:gd name="connsiteY1" fmla="*/ 2441 h 228802"/>
                <a:gd name="connsiteX2" fmla="*/ 1460076 w 1460076"/>
                <a:gd name="connsiteY2" fmla="*/ 159960 h 228802"/>
                <a:gd name="connsiteX0" fmla="*/ 121798 w 1460076"/>
                <a:gd name="connsiteY0" fmla="*/ 52557 h 228802"/>
                <a:gd name="connsiteX1" fmla="*/ 665792 w 1460076"/>
                <a:gd name="connsiteY1" fmla="*/ 2441 h 228802"/>
                <a:gd name="connsiteX2" fmla="*/ 1367153 w 1460076"/>
                <a:gd name="connsiteY2" fmla="*/ 128265 h 228802"/>
                <a:gd name="connsiteX3" fmla="*/ 652508 w 1460076"/>
                <a:gd name="connsiteY3" fmla="*/ 228802 h 228802"/>
                <a:gd name="connsiteX4" fmla="*/ 121798 w 1460076"/>
                <a:gd name="connsiteY4" fmla="*/ 52557 h 228802"/>
                <a:gd name="connsiteX0" fmla="*/ 0 w 1460076"/>
                <a:gd name="connsiteY0" fmla="*/ 23217 h 228802"/>
                <a:gd name="connsiteX1" fmla="*/ 665792 w 1460076"/>
                <a:gd name="connsiteY1" fmla="*/ 2441 h 228802"/>
                <a:gd name="connsiteX2" fmla="*/ 1460076 w 1460076"/>
                <a:gd name="connsiteY2" fmla="*/ 159960 h 228802"/>
                <a:gd name="connsiteX0" fmla="*/ 121798 w 1460076"/>
                <a:gd name="connsiteY0" fmla="*/ 52977 h 229222"/>
                <a:gd name="connsiteX1" fmla="*/ 665792 w 1460076"/>
                <a:gd name="connsiteY1" fmla="*/ 2861 h 229222"/>
                <a:gd name="connsiteX2" fmla="*/ 1367153 w 1460076"/>
                <a:gd name="connsiteY2" fmla="*/ 128685 h 229222"/>
                <a:gd name="connsiteX3" fmla="*/ 652508 w 1460076"/>
                <a:gd name="connsiteY3" fmla="*/ 229222 h 229222"/>
                <a:gd name="connsiteX4" fmla="*/ 121798 w 1460076"/>
                <a:gd name="connsiteY4" fmla="*/ 52977 h 229222"/>
                <a:gd name="connsiteX0" fmla="*/ 0 w 1460076"/>
                <a:gd name="connsiteY0" fmla="*/ 23637 h 229222"/>
                <a:gd name="connsiteX1" fmla="*/ 665792 w 1460076"/>
                <a:gd name="connsiteY1" fmla="*/ 2861 h 229222"/>
                <a:gd name="connsiteX2" fmla="*/ 1460076 w 1460076"/>
                <a:gd name="connsiteY2" fmla="*/ 160380 h 229222"/>
                <a:gd name="connsiteX0" fmla="*/ 121798 w 1460076"/>
                <a:gd name="connsiteY0" fmla="*/ 53676 h 229921"/>
                <a:gd name="connsiteX1" fmla="*/ 665792 w 1460076"/>
                <a:gd name="connsiteY1" fmla="*/ 3560 h 229921"/>
                <a:gd name="connsiteX2" fmla="*/ 1437945 w 1460076"/>
                <a:gd name="connsiteY2" fmla="*/ 140104 h 229921"/>
                <a:gd name="connsiteX3" fmla="*/ 652508 w 1460076"/>
                <a:gd name="connsiteY3" fmla="*/ 229921 h 229921"/>
                <a:gd name="connsiteX4" fmla="*/ 121798 w 1460076"/>
                <a:gd name="connsiteY4" fmla="*/ 53676 h 229921"/>
                <a:gd name="connsiteX0" fmla="*/ 0 w 1460076"/>
                <a:gd name="connsiteY0" fmla="*/ 24336 h 229921"/>
                <a:gd name="connsiteX1" fmla="*/ 665792 w 1460076"/>
                <a:gd name="connsiteY1" fmla="*/ 3560 h 229921"/>
                <a:gd name="connsiteX2" fmla="*/ 1460076 w 1460076"/>
                <a:gd name="connsiteY2" fmla="*/ 161079 h 229921"/>
                <a:gd name="connsiteX0" fmla="*/ 121798 w 1460076"/>
                <a:gd name="connsiteY0" fmla="*/ 53676 h 229921"/>
                <a:gd name="connsiteX1" fmla="*/ 665792 w 1460076"/>
                <a:gd name="connsiteY1" fmla="*/ 3560 h 229921"/>
                <a:gd name="connsiteX2" fmla="*/ 1437945 w 1460076"/>
                <a:gd name="connsiteY2" fmla="*/ 140104 h 229921"/>
                <a:gd name="connsiteX3" fmla="*/ 652508 w 1460076"/>
                <a:gd name="connsiteY3" fmla="*/ 229921 h 229921"/>
                <a:gd name="connsiteX4" fmla="*/ 121798 w 1460076"/>
                <a:gd name="connsiteY4" fmla="*/ 53676 h 229921"/>
                <a:gd name="connsiteX0" fmla="*/ 0 w 1460076"/>
                <a:gd name="connsiteY0" fmla="*/ 24336 h 229921"/>
                <a:gd name="connsiteX1" fmla="*/ 665792 w 1460076"/>
                <a:gd name="connsiteY1" fmla="*/ 3560 h 229921"/>
                <a:gd name="connsiteX2" fmla="*/ 1460076 w 1460076"/>
                <a:gd name="connsiteY2" fmla="*/ 161079 h 229921"/>
                <a:gd name="connsiteX0" fmla="*/ 121798 w 1460076"/>
                <a:gd name="connsiteY0" fmla="*/ 69544 h 245789"/>
                <a:gd name="connsiteX1" fmla="*/ 665792 w 1460076"/>
                <a:gd name="connsiteY1" fmla="*/ 19428 h 245789"/>
                <a:gd name="connsiteX2" fmla="*/ 1437945 w 1460076"/>
                <a:gd name="connsiteY2" fmla="*/ 155972 h 245789"/>
                <a:gd name="connsiteX3" fmla="*/ 652508 w 1460076"/>
                <a:gd name="connsiteY3" fmla="*/ 245789 h 245789"/>
                <a:gd name="connsiteX4" fmla="*/ 121798 w 1460076"/>
                <a:gd name="connsiteY4" fmla="*/ 69544 h 245789"/>
                <a:gd name="connsiteX0" fmla="*/ 0 w 1460076"/>
                <a:gd name="connsiteY0" fmla="*/ 40204 h 245789"/>
                <a:gd name="connsiteX1" fmla="*/ 662640 w 1460076"/>
                <a:gd name="connsiteY1" fmla="*/ 47 h 245789"/>
                <a:gd name="connsiteX2" fmla="*/ 1460076 w 1460076"/>
                <a:gd name="connsiteY2" fmla="*/ 176947 h 245789"/>
                <a:gd name="connsiteX0" fmla="*/ 121798 w 1460076"/>
                <a:gd name="connsiteY0" fmla="*/ 72110 h 248355"/>
                <a:gd name="connsiteX1" fmla="*/ 665792 w 1460076"/>
                <a:gd name="connsiteY1" fmla="*/ 21994 h 248355"/>
                <a:gd name="connsiteX2" fmla="*/ 1437945 w 1460076"/>
                <a:gd name="connsiteY2" fmla="*/ 158538 h 248355"/>
                <a:gd name="connsiteX3" fmla="*/ 652508 w 1460076"/>
                <a:gd name="connsiteY3" fmla="*/ 248355 h 248355"/>
                <a:gd name="connsiteX4" fmla="*/ 121798 w 1460076"/>
                <a:gd name="connsiteY4" fmla="*/ 72110 h 248355"/>
                <a:gd name="connsiteX0" fmla="*/ 0 w 1460076"/>
                <a:gd name="connsiteY0" fmla="*/ 42770 h 248355"/>
                <a:gd name="connsiteX1" fmla="*/ 662640 w 1460076"/>
                <a:gd name="connsiteY1" fmla="*/ 2613 h 248355"/>
                <a:gd name="connsiteX2" fmla="*/ 1460076 w 1460076"/>
                <a:gd name="connsiteY2" fmla="*/ 179513 h 248355"/>
                <a:gd name="connsiteX0" fmla="*/ 121798 w 1503984"/>
                <a:gd name="connsiteY0" fmla="*/ 72110 h 248355"/>
                <a:gd name="connsiteX1" fmla="*/ 665792 w 1503984"/>
                <a:gd name="connsiteY1" fmla="*/ 21994 h 248355"/>
                <a:gd name="connsiteX2" fmla="*/ 1437945 w 1503984"/>
                <a:gd name="connsiteY2" fmla="*/ 158538 h 248355"/>
                <a:gd name="connsiteX3" fmla="*/ 652508 w 1503984"/>
                <a:gd name="connsiteY3" fmla="*/ 248355 h 248355"/>
                <a:gd name="connsiteX4" fmla="*/ 121798 w 1503984"/>
                <a:gd name="connsiteY4" fmla="*/ 72110 h 248355"/>
                <a:gd name="connsiteX0" fmla="*/ 0 w 1503984"/>
                <a:gd name="connsiteY0" fmla="*/ 42770 h 248355"/>
                <a:gd name="connsiteX1" fmla="*/ 662640 w 1503984"/>
                <a:gd name="connsiteY1" fmla="*/ 2613 h 248355"/>
                <a:gd name="connsiteX2" fmla="*/ 1503984 w 1503984"/>
                <a:gd name="connsiteY2" fmla="*/ 168860 h 24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3984" h="248355" stroke="0" extrusionOk="0">
                  <a:moveTo>
                    <a:pt x="121798" y="72110"/>
                  </a:moveTo>
                  <a:cubicBezTo>
                    <a:pt x="262762" y="39423"/>
                    <a:pt x="446434" y="7589"/>
                    <a:pt x="665792" y="21994"/>
                  </a:cubicBezTo>
                  <a:cubicBezTo>
                    <a:pt x="885150" y="36399"/>
                    <a:pt x="1428393" y="86533"/>
                    <a:pt x="1437945" y="158538"/>
                  </a:cubicBezTo>
                  <a:lnTo>
                    <a:pt x="652508" y="248355"/>
                  </a:lnTo>
                  <a:lnTo>
                    <a:pt x="121798" y="72110"/>
                  </a:lnTo>
                  <a:close/>
                </a:path>
                <a:path w="1503984" h="248355" fill="none">
                  <a:moveTo>
                    <a:pt x="0" y="42770"/>
                  </a:moveTo>
                  <a:cubicBezTo>
                    <a:pt x="138210" y="-14044"/>
                    <a:pt x="457105" y="1847"/>
                    <a:pt x="662640" y="2613"/>
                  </a:cubicBezTo>
                  <a:cubicBezTo>
                    <a:pt x="1001817" y="3877"/>
                    <a:pt x="1381294" y="135151"/>
                    <a:pt x="1503984" y="168860"/>
                  </a:cubicBezTo>
                </a:path>
              </a:pathLst>
            </a:custGeom>
            <a:ln w="25400">
              <a:solidFill>
                <a:schemeClr val="tx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9" name="Object 38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3700780" y="5098582"/>
                <a:ext cx="139700" cy="2159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124" name="Equation" r:id="rId14" imgW="139680" imgH="215640" progId="Equation.DSMT4">
                        <p:embed/>
                      </p:oleObj>
                    </mc:Choice>
                    <mc:Fallback>
                      <p:oleObj name="Equation" r:id="rId14" imgW="139680" imgH="215640" progId="Equation.DSMT4">
                        <p:embed/>
                        <p:pic>
                          <p:nvPicPr>
                            <p:cNvPr id="39" name="Object 38"/>
                            <p:cNvPicPr/>
                            <p:nvPr/>
                          </p:nvPicPr>
                          <p:blipFill>
                            <a:blip r:embed="rId1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700780" y="5098582"/>
                              <a:ext cx="139700" cy="2159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9" name="Object 2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7399591"/>
                    </p:ext>
                  </p:extLst>
                </p:nvPr>
              </p:nvGraphicFramePr>
              <p:xfrm>
                <a:off x="3700780" y="5098582"/>
                <a:ext cx="139700" cy="2159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262" name="Equation" r:id="rId16" imgW="139680" imgH="215640" progId="Equation.DSMT4">
                        <p:embed/>
                      </p:oleObj>
                    </mc:Choice>
                    <mc:Fallback>
                      <p:oleObj name="Equation" r:id="rId16" imgW="139680" imgH="2156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700780" y="5098582"/>
                              <a:ext cx="139700" cy="2159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0" name="Object 39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3544684" y="4539280"/>
                <a:ext cx="317500" cy="2286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125" name="Equation" r:id="rId18" imgW="317160" imgH="228600" progId="Equation.DSMT4">
                        <p:embed/>
                      </p:oleObj>
                    </mc:Choice>
                    <mc:Fallback>
                      <p:oleObj name="Equation" r:id="rId18" imgW="317160" imgH="228600" progId="Equation.DSMT4">
                        <p:embed/>
                        <p:pic>
                          <p:nvPicPr>
                            <p:cNvPr id="40" name="Object 39"/>
                            <p:cNvPicPr/>
                            <p:nvPr/>
                          </p:nvPicPr>
                          <p:blipFill>
                            <a:blip r:embed="rId1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544684" y="4539280"/>
                              <a:ext cx="317500" cy="2286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0" name="Object 2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26604025"/>
                    </p:ext>
                  </p:extLst>
                </p:nvPr>
              </p:nvGraphicFramePr>
              <p:xfrm>
                <a:off x="3544684" y="4539280"/>
                <a:ext cx="317500" cy="2286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263" name="Equation" r:id="rId20" imgW="317160" imgH="228600" progId="Equation.DSMT4">
                        <p:embed/>
                      </p:oleObj>
                    </mc:Choice>
                    <mc:Fallback>
                      <p:oleObj name="Equation" r:id="rId20" imgW="317160" imgH="2286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544684" y="4539280"/>
                              <a:ext cx="317500" cy="2286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1" name="Object 40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3668061" y="4018392"/>
                <a:ext cx="190500" cy="2159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126" name="Equation" r:id="rId22" imgW="190440" imgH="215640" progId="Equation.DSMT4">
                        <p:embed/>
                      </p:oleObj>
                    </mc:Choice>
                    <mc:Fallback>
                      <p:oleObj name="Equation" r:id="rId22" imgW="190440" imgH="215640" progId="Equation.DSMT4">
                        <p:embed/>
                        <p:pic>
                          <p:nvPicPr>
                            <p:cNvPr id="41" name="Object 40"/>
                            <p:cNvPicPr/>
                            <p:nvPr/>
                          </p:nvPicPr>
                          <p:blipFill>
                            <a:blip r:embed="rId2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668061" y="4018392"/>
                              <a:ext cx="190500" cy="2159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1" name="Object 3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275831240"/>
                    </p:ext>
                  </p:extLst>
                </p:nvPr>
              </p:nvGraphicFramePr>
              <p:xfrm>
                <a:off x="3668061" y="4018392"/>
                <a:ext cx="190500" cy="2159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264" name="Equation" r:id="rId24" imgW="190440" imgH="215640" progId="Equation.DSMT4">
                        <p:embed/>
                      </p:oleObj>
                    </mc:Choice>
                    <mc:Fallback>
                      <p:oleObj name="Equation" r:id="rId24" imgW="190440" imgH="2156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668061" y="4018392"/>
                              <a:ext cx="190500" cy="2159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2" name="Object 41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3544684" y="2698750"/>
                <a:ext cx="304800" cy="2921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127" name="Equation" r:id="rId26" imgW="304560" imgH="291960" progId="Equation.DSMT4">
                        <p:embed/>
                      </p:oleObj>
                    </mc:Choice>
                    <mc:Fallback>
                      <p:oleObj name="Equation" r:id="rId26" imgW="304560" imgH="291960" progId="Equation.DSMT4">
                        <p:embed/>
                        <p:pic>
                          <p:nvPicPr>
                            <p:cNvPr id="42" name="Object 41"/>
                            <p:cNvPicPr/>
                            <p:nvPr/>
                          </p:nvPicPr>
                          <p:blipFill>
                            <a:blip r:embed="rId2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544684" y="2698750"/>
                              <a:ext cx="304800" cy="2921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2" name="Object 3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48080715"/>
                    </p:ext>
                  </p:extLst>
                </p:nvPr>
              </p:nvGraphicFramePr>
              <p:xfrm>
                <a:off x="3544684" y="2698750"/>
                <a:ext cx="304800" cy="2921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265" name="Equation" r:id="rId28" imgW="304560" imgH="291960" progId="Equation.DSMT4">
                        <p:embed/>
                      </p:oleObj>
                    </mc:Choice>
                    <mc:Fallback>
                      <p:oleObj name="Equation" r:id="rId28" imgW="304560" imgH="2919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544684" y="2698750"/>
                              <a:ext cx="304800" cy="2921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3" name="Object 42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5300472" y="5123982"/>
                <a:ext cx="152400" cy="1651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128" name="Equation" r:id="rId30" imgW="152280" imgH="164880" progId="Equation.DSMT4">
                        <p:embed/>
                      </p:oleObj>
                    </mc:Choice>
                    <mc:Fallback>
                      <p:oleObj name="Equation" r:id="rId30" imgW="152280" imgH="164880" progId="Equation.DSMT4">
                        <p:embed/>
                        <p:pic>
                          <p:nvPicPr>
                            <p:cNvPr id="43" name="Object 42"/>
                            <p:cNvPicPr/>
                            <p:nvPr/>
                          </p:nvPicPr>
                          <p:blipFill>
                            <a:blip r:embed="rId3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300472" y="5123982"/>
                              <a:ext cx="152400" cy="1651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3" name="Object 3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74075318"/>
                    </p:ext>
                  </p:extLst>
                </p:nvPr>
              </p:nvGraphicFramePr>
              <p:xfrm>
                <a:off x="5300472" y="5123982"/>
                <a:ext cx="152400" cy="1651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266" name="Equation" r:id="rId32" imgW="152280" imgH="164880" progId="Equation.DSMT4">
                        <p:embed/>
                      </p:oleObj>
                    </mc:Choice>
                    <mc:Fallback>
                      <p:oleObj name="Equation" r:id="rId32" imgW="152280" imgH="16488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3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300472" y="5123982"/>
                              <a:ext cx="152400" cy="1651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  <p:extLst>
      <p:ext uri="{BB962C8B-B14F-4D97-AF65-F5344CB8AC3E}">
        <p14:creationId xmlns:p14="http://schemas.microsoft.com/office/powerpoint/2010/main" val="56964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3" grpId="0"/>
      <p:bldP spid="14" grpId="0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82319" y="174405"/>
                <a:ext cx="4325543" cy="3789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ℓ1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ℓ1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19" y="174405"/>
                <a:ext cx="4325543" cy="378950"/>
              </a:xfrm>
              <a:prstGeom prst="rect">
                <a:avLst/>
              </a:prstGeom>
              <a:blipFill>
                <a:blip r:embed="rId3"/>
                <a:stretch>
                  <a:fillRect l="-1127" t="-6452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52987" y="708527"/>
                <a:ext cx="275783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using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h𝑘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𝑒𝑘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𝑒𝑘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987" y="708527"/>
                <a:ext cx="2757837" cy="646331"/>
              </a:xfrm>
              <a:prstGeom prst="rect">
                <a:avLst/>
              </a:prstGeom>
              <a:blipFill>
                <a:blip r:embed="rId4"/>
                <a:stretch>
                  <a:fillRect l="-1991" t="-4717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49017" y="1510030"/>
            <a:ext cx="3815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 processes (coherence factor cancel):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63796" y="1828693"/>
                <a:ext cx="24738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Probability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~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796" y="1828693"/>
                <a:ext cx="2473819" cy="369332"/>
              </a:xfrm>
              <a:prstGeom prst="rect">
                <a:avLst/>
              </a:prstGeom>
              <a:blipFill>
                <a:blip r:embed="rId5"/>
                <a:stretch>
                  <a:fillRect l="-1970" t="-1311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1486" y="2715189"/>
                <a:ext cx="432158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ℓ1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ℓ1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86" y="2715189"/>
                <a:ext cx="4321589" cy="369332"/>
              </a:xfrm>
              <a:prstGeom prst="rect">
                <a:avLst/>
              </a:prstGeom>
              <a:blipFill>
                <a:blip r:embed="rId6"/>
                <a:stretch>
                  <a:fillRect l="-126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21843" y="3671864"/>
                <a:ext cx="30701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Probability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~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)(1−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843" y="3671864"/>
                <a:ext cx="3070136" cy="369332"/>
              </a:xfrm>
              <a:prstGeom prst="rect">
                <a:avLst/>
              </a:prstGeom>
              <a:blipFill>
                <a:blip r:embed="rId7"/>
                <a:stretch>
                  <a:fillRect l="-1587" t="-1147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824623" y="263695"/>
                <a:ext cx="151180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Pair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</a:t>
                </a:r>
              </a:p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QP ←</a:t>
                </a:r>
              </a:p>
              <a:p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4623" y="263695"/>
                <a:ext cx="1511808" cy="1200329"/>
              </a:xfrm>
              <a:prstGeom prst="rect">
                <a:avLst/>
              </a:prstGeom>
              <a:blipFill>
                <a:blip r:embed="rId8"/>
                <a:stretch>
                  <a:fillRect l="-3629" t="-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591119" y="2576689"/>
                <a:ext cx="33236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119" y="2576689"/>
                <a:ext cx="3323646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552993" y="3302532"/>
            <a:ext cx="3815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 processes (coherence factor cancel):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54347" y="3415031"/>
            <a:ext cx="305394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dirty="0" smtClean="0">
                <a:sym typeface="Symbol" panose="05050102010706020507" pitchFamily="18" charset="2"/>
              </a:rPr>
              <a:t> </a:t>
            </a:r>
            <a:r>
              <a:rPr lang="en-US" dirty="0">
                <a:sym typeface="Symbol" panose="05050102010706020507" pitchFamily="18" charset="2"/>
              </a:rPr>
              <a:t>t</a:t>
            </a:r>
            <a:r>
              <a:rPr lang="en-US" dirty="0" smtClean="0"/>
              <a:t>hreshold for </a:t>
            </a:r>
            <a:r>
              <a:rPr lang="en-US" dirty="0" err="1" smtClean="0"/>
              <a:t>pairbreaking</a:t>
            </a:r>
            <a:r>
              <a:rPr lang="en-US" dirty="0" smtClean="0"/>
              <a:t> to contribute to the current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48154" y="5024593"/>
                <a:ext cx="3557962" cy="3789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4)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54" y="5024593"/>
                <a:ext cx="3557962" cy="378950"/>
              </a:xfrm>
              <a:prstGeom prst="rect">
                <a:avLst/>
              </a:prstGeom>
              <a:blipFill>
                <a:blip r:embed="rId10"/>
                <a:stretch>
                  <a:fillRect l="-1541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726027" y="4774718"/>
                <a:ext cx="23652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4 terms – cancellation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027" y="4774718"/>
                <a:ext cx="2365248" cy="646331"/>
              </a:xfrm>
              <a:prstGeom prst="rect">
                <a:avLst/>
              </a:prstGeom>
              <a:blipFill>
                <a:blip r:embed="rId13"/>
                <a:stretch>
                  <a:fillRect l="-2062"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721960" y="5824532"/>
            <a:ext cx="4347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Cannot conserve energy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⇒ </a:t>
            </a: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does not happen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101923" y="263695"/>
            <a:ext cx="3077535" cy="1584667"/>
            <a:chOff x="1502960" y="2206274"/>
            <a:chExt cx="3077535" cy="15846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118388" y="2206274"/>
              <a:ext cx="1050" cy="157991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237447" y="2211027"/>
              <a:ext cx="1050" cy="157991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771650" y="3381375"/>
              <a:ext cx="134673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233757" y="3695705"/>
              <a:ext cx="134673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/>
            <p:cNvSpPr/>
            <p:nvPr/>
          </p:nvSpPr>
          <p:spPr>
            <a:xfrm>
              <a:off x="2005013" y="2343150"/>
              <a:ext cx="823912" cy="663725"/>
            </a:xfrm>
            <a:custGeom>
              <a:avLst/>
              <a:gdLst>
                <a:gd name="connsiteX0" fmla="*/ 0 w 823912"/>
                <a:gd name="connsiteY0" fmla="*/ 0 h 663725"/>
                <a:gd name="connsiteX1" fmla="*/ 47625 w 823912"/>
                <a:gd name="connsiteY1" fmla="*/ 300038 h 663725"/>
                <a:gd name="connsiteX2" fmla="*/ 195262 w 823912"/>
                <a:gd name="connsiteY2" fmla="*/ 595313 h 663725"/>
                <a:gd name="connsiteX3" fmla="*/ 400050 w 823912"/>
                <a:gd name="connsiteY3" fmla="*/ 661988 h 663725"/>
                <a:gd name="connsiteX4" fmla="*/ 600075 w 823912"/>
                <a:gd name="connsiteY4" fmla="*/ 552450 h 663725"/>
                <a:gd name="connsiteX5" fmla="*/ 762000 w 823912"/>
                <a:gd name="connsiteY5" fmla="*/ 214313 h 663725"/>
                <a:gd name="connsiteX6" fmla="*/ 823912 w 823912"/>
                <a:gd name="connsiteY6" fmla="*/ 0 h 66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3912" h="663725">
                  <a:moveTo>
                    <a:pt x="0" y="0"/>
                  </a:moveTo>
                  <a:cubicBezTo>
                    <a:pt x="7540" y="100409"/>
                    <a:pt x="15081" y="200819"/>
                    <a:pt x="47625" y="300038"/>
                  </a:cubicBezTo>
                  <a:cubicBezTo>
                    <a:pt x="80169" y="399257"/>
                    <a:pt x="136525" y="534988"/>
                    <a:pt x="195262" y="595313"/>
                  </a:cubicBezTo>
                  <a:cubicBezTo>
                    <a:pt x="253999" y="655638"/>
                    <a:pt x="332581" y="669132"/>
                    <a:pt x="400050" y="661988"/>
                  </a:cubicBezTo>
                  <a:cubicBezTo>
                    <a:pt x="467519" y="654844"/>
                    <a:pt x="539750" y="627063"/>
                    <a:pt x="600075" y="552450"/>
                  </a:cubicBezTo>
                  <a:cubicBezTo>
                    <a:pt x="660400" y="477838"/>
                    <a:pt x="724694" y="306388"/>
                    <a:pt x="762000" y="214313"/>
                  </a:cubicBezTo>
                  <a:cubicBezTo>
                    <a:pt x="799306" y="122238"/>
                    <a:pt x="811609" y="61119"/>
                    <a:pt x="823912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532634" y="2290766"/>
              <a:ext cx="823912" cy="1056380"/>
            </a:xfrm>
            <a:custGeom>
              <a:avLst/>
              <a:gdLst>
                <a:gd name="connsiteX0" fmla="*/ 0 w 823912"/>
                <a:gd name="connsiteY0" fmla="*/ 0 h 663725"/>
                <a:gd name="connsiteX1" fmla="*/ 47625 w 823912"/>
                <a:gd name="connsiteY1" fmla="*/ 300038 h 663725"/>
                <a:gd name="connsiteX2" fmla="*/ 195262 w 823912"/>
                <a:gd name="connsiteY2" fmla="*/ 595313 h 663725"/>
                <a:gd name="connsiteX3" fmla="*/ 400050 w 823912"/>
                <a:gd name="connsiteY3" fmla="*/ 661988 h 663725"/>
                <a:gd name="connsiteX4" fmla="*/ 600075 w 823912"/>
                <a:gd name="connsiteY4" fmla="*/ 552450 h 663725"/>
                <a:gd name="connsiteX5" fmla="*/ 762000 w 823912"/>
                <a:gd name="connsiteY5" fmla="*/ 214313 h 663725"/>
                <a:gd name="connsiteX6" fmla="*/ 823912 w 823912"/>
                <a:gd name="connsiteY6" fmla="*/ 0 h 66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3912" h="663725">
                  <a:moveTo>
                    <a:pt x="0" y="0"/>
                  </a:moveTo>
                  <a:cubicBezTo>
                    <a:pt x="7540" y="100409"/>
                    <a:pt x="15081" y="200819"/>
                    <a:pt x="47625" y="300038"/>
                  </a:cubicBezTo>
                  <a:cubicBezTo>
                    <a:pt x="80169" y="399257"/>
                    <a:pt x="136525" y="534988"/>
                    <a:pt x="195262" y="595313"/>
                  </a:cubicBezTo>
                  <a:cubicBezTo>
                    <a:pt x="253999" y="655638"/>
                    <a:pt x="332581" y="669132"/>
                    <a:pt x="400050" y="661988"/>
                  </a:cubicBezTo>
                  <a:cubicBezTo>
                    <a:pt x="467519" y="654844"/>
                    <a:pt x="539750" y="627063"/>
                    <a:pt x="600075" y="552450"/>
                  </a:cubicBezTo>
                  <a:cubicBezTo>
                    <a:pt x="660400" y="477838"/>
                    <a:pt x="724694" y="306388"/>
                    <a:pt x="762000" y="214313"/>
                  </a:cubicBezTo>
                  <a:cubicBezTo>
                    <a:pt x="799306" y="122238"/>
                    <a:pt x="811609" y="61119"/>
                    <a:pt x="823912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724273" y="3219450"/>
              <a:ext cx="80964" cy="904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071935" y="3209920"/>
              <a:ext cx="80964" cy="904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933819" y="3662365"/>
              <a:ext cx="80964" cy="904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743313" y="3662355"/>
              <a:ext cx="80964" cy="904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033587" y="2658093"/>
              <a:ext cx="80964" cy="904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681522" y="2658093"/>
              <a:ext cx="80964" cy="904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428348" y="3323451"/>
              <a:ext cx="80964" cy="904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290232" y="3318688"/>
              <a:ext cx="80964" cy="904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4014783" y="3330481"/>
              <a:ext cx="103631" cy="3318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3779854" y="3332977"/>
              <a:ext cx="153965" cy="3121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Arc 35"/>
            <p:cNvSpPr/>
            <p:nvPr/>
          </p:nvSpPr>
          <p:spPr>
            <a:xfrm rot="3317056">
              <a:off x="1845779" y="2370524"/>
              <a:ext cx="645651" cy="1331290"/>
            </a:xfrm>
            <a:prstGeom prst="arc">
              <a:avLst>
                <a:gd name="adj1" fmla="val 16779371"/>
                <a:gd name="adj2" fmla="val 0"/>
              </a:avLst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/>
            <p:cNvSpPr/>
            <p:nvPr/>
          </p:nvSpPr>
          <p:spPr>
            <a:xfrm rot="10643689">
              <a:off x="2055267" y="2258283"/>
              <a:ext cx="936595" cy="1154513"/>
            </a:xfrm>
            <a:prstGeom prst="arc">
              <a:avLst>
                <a:gd name="adj1" fmla="val 17966591"/>
                <a:gd name="adj2" fmla="val 414263"/>
              </a:avLst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2543175" y="3409176"/>
              <a:ext cx="1181098" cy="25317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832542" y="3305520"/>
              <a:ext cx="3080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or</a:t>
              </a:r>
              <a:endParaRPr lang="en-US" sz="11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240237" y="4675301"/>
            <a:ext cx="3003651" cy="1889662"/>
            <a:chOff x="1914525" y="1500187"/>
            <a:chExt cx="3184966" cy="2000251"/>
          </a:xfrm>
        </p:grpSpPr>
        <p:sp>
          <p:nvSpPr>
            <p:cNvPr id="62" name="Freeform 61"/>
            <p:cNvSpPr/>
            <p:nvPr/>
          </p:nvSpPr>
          <p:spPr>
            <a:xfrm>
              <a:off x="3852863" y="1866900"/>
              <a:ext cx="1143000" cy="1140213"/>
            </a:xfrm>
            <a:custGeom>
              <a:avLst/>
              <a:gdLst>
                <a:gd name="connsiteX0" fmla="*/ 0 w 1145676"/>
                <a:gd name="connsiteY0" fmla="*/ 28575 h 1140073"/>
                <a:gd name="connsiteX1" fmla="*/ 142875 w 1145676"/>
                <a:gd name="connsiteY1" fmla="*/ 661988 h 1140073"/>
                <a:gd name="connsiteX2" fmla="*/ 519112 w 1145676"/>
                <a:gd name="connsiteY2" fmla="*/ 1123950 h 1140073"/>
                <a:gd name="connsiteX3" fmla="*/ 890587 w 1145676"/>
                <a:gd name="connsiteY3" fmla="*/ 966788 h 1140073"/>
                <a:gd name="connsiteX4" fmla="*/ 1109662 w 1145676"/>
                <a:gd name="connsiteY4" fmla="*/ 319088 h 1140073"/>
                <a:gd name="connsiteX5" fmla="*/ 1143000 w 1145676"/>
                <a:gd name="connsiteY5" fmla="*/ 0 h 1140073"/>
                <a:gd name="connsiteX0" fmla="*/ 0 w 1145676"/>
                <a:gd name="connsiteY0" fmla="*/ 28575 h 1140707"/>
                <a:gd name="connsiteX1" fmla="*/ 147638 w 1145676"/>
                <a:gd name="connsiteY1" fmla="*/ 652463 h 1140707"/>
                <a:gd name="connsiteX2" fmla="*/ 519112 w 1145676"/>
                <a:gd name="connsiteY2" fmla="*/ 1123950 h 1140707"/>
                <a:gd name="connsiteX3" fmla="*/ 890587 w 1145676"/>
                <a:gd name="connsiteY3" fmla="*/ 966788 h 1140707"/>
                <a:gd name="connsiteX4" fmla="*/ 1109662 w 1145676"/>
                <a:gd name="connsiteY4" fmla="*/ 319088 h 1140707"/>
                <a:gd name="connsiteX5" fmla="*/ 1143000 w 1145676"/>
                <a:gd name="connsiteY5" fmla="*/ 0 h 1140707"/>
                <a:gd name="connsiteX0" fmla="*/ 0 w 1145676"/>
                <a:gd name="connsiteY0" fmla="*/ 28575 h 1141661"/>
                <a:gd name="connsiteX1" fmla="*/ 161926 w 1145676"/>
                <a:gd name="connsiteY1" fmla="*/ 638176 h 1141661"/>
                <a:gd name="connsiteX2" fmla="*/ 519112 w 1145676"/>
                <a:gd name="connsiteY2" fmla="*/ 1123950 h 1141661"/>
                <a:gd name="connsiteX3" fmla="*/ 890587 w 1145676"/>
                <a:gd name="connsiteY3" fmla="*/ 966788 h 1141661"/>
                <a:gd name="connsiteX4" fmla="*/ 1109662 w 1145676"/>
                <a:gd name="connsiteY4" fmla="*/ 319088 h 1141661"/>
                <a:gd name="connsiteX5" fmla="*/ 1143000 w 1145676"/>
                <a:gd name="connsiteY5" fmla="*/ 0 h 1141661"/>
                <a:gd name="connsiteX0" fmla="*/ 0 w 1143000"/>
                <a:gd name="connsiteY0" fmla="*/ 28575 h 1141661"/>
                <a:gd name="connsiteX1" fmla="*/ 161926 w 1143000"/>
                <a:gd name="connsiteY1" fmla="*/ 638176 h 1141661"/>
                <a:gd name="connsiteX2" fmla="*/ 519112 w 1143000"/>
                <a:gd name="connsiteY2" fmla="*/ 1123950 h 1141661"/>
                <a:gd name="connsiteX3" fmla="*/ 890587 w 1143000"/>
                <a:gd name="connsiteY3" fmla="*/ 966788 h 1141661"/>
                <a:gd name="connsiteX4" fmla="*/ 1109662 w 1143000"/>
                <a:gd name="connsiteY4" fmla="*/ 319088 h 1141661"/>
                <a:gd name="connsiteX5" fmla="*/ 1143000 w 1143000"/>
                <a:gd name="connsiteY5" fmla="*/ 0 h 1141661"/>
                <a:gd name="connsiteX0" fmla="*/ 0 w 1143000"/>
                <a:gd name="connsiteY0" fmla="*/ 28575 h 1140304"/>
                <a:gd name="connsiteX1" fmla="*/ 161926 w 1143000"/>
                <a:gd name="connsiteY1" fmla="*/ 638176 h 1140304"/>
                <a:gd name="connsiteX2" fmla="*/ 519112 w 1143000"/>
                <a:gd name="connsiteY2" fmla="*/ 1123950 h 1140304"/>
                <a:gd name="connsiteX3" fmla="*/ 890587 w 1143000"/>
                <a:gd name="connsiteY3" fmla="*/ 966788 h 1140304"/>
                <a:gd name="connsiteX4" fmla="*/ 1090612 w 1143000"/>
                <a:gd name="connsiteY4" fmla="*/ 395288 h 1140304"/>
                <a:gd name="connsiteX5" fmla="*/ 1143000 w 1143000"/>
                <a:gd name="connsiteY5" fmla="*/ 0 h 1140304"/>
                <a:gd name="connsiteX0" fmla="*/ 0 w 1143000"/>
                <a:gd name="connsiteY0" fmla="*/ 28575 h 1141151"/>
                <a:gd name="connsiteX1" fmla="*/ 161926 w 1143000"/>
                <a:gd name="connsiteY1" fmla="*/ 638176 h 1141151"/>
                <a:gd name="connsiteX2" fmla="*/ 519112 w 1143000"/>
                <a:gd name="connsiteY2" fmla="*/ 1123950 h 1141151"/>
                <a:gd name="connsiteX3" fmla="*/ 881062 w 1143000"/>
                <a:gd name="connsiteY3" fmla="*/ 971550 h 1141151"/>
                <a:gd name="connsiteX4" fmla="*/ 1090612 w 1143000"/>
                <a:gd name="connsiteY4" fmla="*/ 395288 h 1141151"/>
                <a:gd name="connsiteX5" fmla="*/ 1143000 w 1143000"/>
                <a:gd name="connsiteY5" fmla="*/ 0 h 1141151"/>
                <a:gd name="connsiteX0" fmla="*/ 0 w 1143000"/>
                <a:gd name="connsiteY0" fmla="*/ 28575 h 1140213"/>
                <a:gd name="connsiteX1" fmla="*/ 161926 w 1143000"/>
                <a:gd name="connsiteY1" fmla="*/ 652463 h 1140213"/>
                <a:gd name="connsiteX2" fmla="*/ 519112 w 1143000"/>
                <a:gd name="connsiteY2" fmla="*/ 1123950 h 1140213"/>
                <a:gd name="connsiteX3" fmla="*/ 881062 w 1143000"/>
                <a:gd name="connsiteY3" fmla="*/ 971550 h 1140213"/>
                <a:gd name="connsiteX4" fmla="*/ 1090612 w 1143000"/>
                <a:gd name="connsiteY4" fmla="*/ 395288 h 1140213"/>
                <a:gd name="connsiteX5" fmla="*/ 1143000 w 1143000"/>
                <a:gd name="connsiteY5" fmla="*/ 0 h 114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0" h="1140213">
                  <a:moveTo>
                    <a:pt x="0" y="28575"/>
                  </a:moveTo>
                  <a:cubicBezTo>
                    <a:pt x="28178" y="254000"/>
                    <a:pt x="75407" y="469901"/>
                    <a:pt x="161926" y="652463"/>
                  </a:cubicBezTo>
                  <a:cubicBezTo>
                    <a:pt x="248445" y="835026"/>
                    <a:pt x="399256" y="1070769"/>
                    <a:pt x="519112" y="1123950"/>
                  </a:cubicBezTo>
                  <a:cubicBezTo>
                    <a:pt x="638968" y="1177131"/>
                    <a:pt x="785812" y="1092994"/>
                    <a:pt x="881062" y="971550"/>
                  </a:cubicBezTo>
                  <a:cubicBezTo>
                    <a:pt x="976312" y="850106"/>
                    <a:pt x="1046956" y="557213"/>
                    <a:pt x="1090612" y="395288"/>
                  </a:cubicBezTo>
                  <a:cubicBezTo>
                    <a:pt x="1134268" y="233363"/>
                    <a:pt x="1118790" y="74216"/>
                    <a:pt x="1143000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1971725" y="1500187"/>
              <a:ext cx="1143000" cy="1140213"/>
            </a:xfrm>
            <a:custGeom>
              <a:avLst/>
              <a:gdLst>
                <a:gd name="connsiteX0" fmla="*/ 0 w 1145676"/>
                <a:gd name="connsiteY0" fmla="*/ 28575 h 1140073"/>
                <a:gd name="connsiteX1" fmla="*/ 142875 w 1145676"/>
                <a:gd name="connsiteY1" fmla="*/ 661988 h 1140073"/>
                <a:gd name="connsiteX2" fmla="*/ 519112 w 1145676"/>
                <a:gd name="connsiteY2" fmla="*/ 1123950 h 1140073"/>
                <a:gd name="connsiteX3" fmla="*/ 890587 w 1145676"/>
                <a:gd name="connsiteY3" fmla="*/ 966788 h 1140073"/>
                <a:gd name="connsiteX4" fmla="*/ 1109662 w 1145676"/>
                <a:gd name="connsiteY4" fmla="*/ 319088 h 1140073"/>
                <a:gd name="connsiteX5" fmla="*/ 1143000 w 1145676"/>
                <a:gd name="connsiteY5" fmla="*/ 0 h 1140073"/>
                <a:gd name="connsiteX0" fmla="*/ 0 w 1145676"/>
                <a:gd name="connsiteY0" fmla="*/ 28575 h 1140707"/>
                <a:gd name="connsiteX1" fmla="*/ 147638 w 1145676"/>
                <a:gd name="connsiteY1" fmla="*/ 652463 h 1140707"/>
                <a:gd name="connsiteX2" fmla="*/ 519112 w 1145676"/>
                <a:gd name="connsiteY2" fmla="*/ 1123950 h 1140707"/>
                <a:gd name="connsiteX3" fmla="*/ 890587 w 1145676"/>
                <a:gd name="connsiteY3" fmla="*/ 966788 h 1140707"/>
                <a:gd name="connsiteX4" fmla="*/ 1109662 w 1145676"/>
                <a:gd name="connsiteY4" fmla="*/ 319088 h 1140707"/>
                <a:gd name="connsiteX5" fmla="*/ 1143000 w 1145676"/>
                <a:gd name="connsiteY5" fmla="*/ 0 h 1140707"/>
                <a:gd name="connsiteX0" fmla="*/ 0 w 1145676"/>
                <a:gd name="connsiteY0" fmla="*/ 28575 h 1141661"/>
                <a:gd name="connsiteX1" fmla="*/ 161926 w 1145676"/>
                <a:gd name="connsiteY1" fmla="*/ 638176 h 1141661"/>
                <a:gd name="connsiteX2" fmla="*/ 519112 w 1145676"/>
                <a:gd name="connsiteY2" fmla="*/ 1123950 h 1141661"/>
                <a:gd name="connsiteX3" fmla="*/ 890587 w 1145676"/>
                <a:gd name="connsiteY3" fmla="*/ 966788 h 1141661"/>
                <a:gd name="connsiteX4" fmla="*/ 1109662 w 1145676"/>
                <a:gd name="connsiteY4" fmla="*/ 319088 h 1141661"/>
                <a:gd name="connsiteX5" fmla="*/ 1143000 w 1145676"/>
                <a:gd name="connsiteY5" fmla="*/ 0 h 1141661"/>
                <a:gd name="connsiteX0" fmla="*/ 0 w 1143000"/>
                <a:gd name="connsiteY0" fmla="*/ 28575 h 1141661"/>
                <a:gd name="connsiteX1" fmla="*/ 161926 w 1143000"/>
                <a:gd name="connsiteY1" fmla="*/ 638176 h 1141661"/>
                <a:gd name="connsiteX2" fmla="*/ 519112 w 1143000"/>
                <a:gd name="connsiteY2" fmla="*/ 1123950 h 1141661"/>
                <a:gd name="connsiteX3" fmla="*/ 890587 w 1143000"/>
                <a:gd name="connsiteY3" fmla="*/ 966788 h 1141661"/>
                <a:gd name="connsiteX4" fmla="*/ 1109662 w 1143000"/>
                <a:gd name="connsiteY4" fmla="*/ 319088 h 1141661"/>
                <a:gd name="connsiteX5" fmla="*/ 1143000 w 1143000"/>
                <a:gd name="connsiteY5" fmla="*/ 0 h 1141661"/>
                <a:gd name="connsiteX0" fmla="*/ 0 w 1143000"/>
                <a:gd name="connsiteY0" fmla="*/ 28575 h 1140304"/>
                <a:gd name="connsiteX1" fmla="*/ 161926 w 1143000"/>
                <a:gd name="connsiteY1" fmla="*/ 638176 h 1140304"/>
                <a:gd name="connsiteX2" fmla="*/ 519112 w 1143000"/>
                <a:gd name="connsiteY2" fmla="*/ 1123950 h 1140304"/>
                <a:gd name="connsiteX3" fmla="*/ 890587 w 1143000"/>
                <a:gd name="connsiteY3" fmla="*/ 966788 h 1140304"/>
                <a:gd name="connsiteX4" fmla="*/ 1090612 w 1143000"/>
                <a:gd name="connsiteY4" fmla="*/ 395288 h 1140304"/>
                <a:gd name="connsiteX5" fmla="*/ 1143000 w 1143000"/>
                <a:gd name="connsiteY5" fmla="*/ 0 h 1140304"/>
                <a:gd name="connsiteX0" fmla="*/ 0 w 1143000"/>
                <a:gd name="connsiteY0" fmla="*/ 28575 h 1141151"/>
                <a:gd name="connsiteX1" fmla="*/ 161926 w 1143000"/>
                <a:gd name="connsiteY1" fmla="*/ 638176 h 1141151"/>
                <a:gd name="connsiteX2" fmla="*/ 519112 w 1143000"/>
                <a:gd name="connsiteY2" fmla="*/ 1123950 h 1141151"/>
                <a:gd name="connsiteX3" fmla="*/ 881062 w 1143000"/>
                <a:gd name="connsiteY3" fmla="*/ 971550 h 1141151"/>
                <a:gd name="connsiteX4" fmla="*/ 1090612 w 1143000"/>
                <a:gd name="connsiteY4" fmla="*/ 395288 h 1141151"/>
                <a:gd name="connsiteX5" fmla="*/ 1143000 w 1143000"/>
                <a:gd name="connsiteY5" fmla="*/ 0 h 1141151"/>
                <a:gd name="connsiteX0" fmla="*/ 0 w 1143000"/>
                <a:gd name="connsiteY0" fmla="*/ 28575 h 1140213"/>
                <a:gd name="connsiteX1" fmla="*/ 161926 w 1143000"/>
                <a:gd name="connsiteY1" fmla="*/ 652463 h 1140213"/>
                <a:gd name="connsiteX2" fmla="*/ 519112 w 1143000"/>
                <a:gd name="connsiteY2" fmla="*/ 1123950 h 1140213"/>
                <a:gd name="connsiteX3" fmla="*/ 881062 w 1143000"/>
                <a:gd name="connsiteY3" fmla="*/ 971550 h 1140213"/>
                <a:gd name="connsiteX4" fmla="*/ 1090612 w 1143000"/>
                <a:gd name="connsiteY4" fmla="*/ 395288 h 1140213"/>
                <a:gd name="connsiteX5" fmla="*/ 1143000 w 1143000"/>
                <a:gd name="connsiteY5" fmla="*/ 0 h 114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0" h="1140213">
                  <a:moveTo>
                    <a:pt x="0" y="28575"/>
                  </a:moveTo>
                  <a:cubicBezTo>
                    <a:pt x="28178" y="254000"/>
                    <a:pt x="75407" y="469901"/>
                    <a:pt x="161926" y="652463"/>
                  </a:cubicBezTo>
                  <a:cubicBezTo>
                    <a:pt x="248445" y="835026"/>
                    <a:pt x="399256" y="1070769"/>
                    <a:pt x="519112" y="1123950"/>
                  </a:cubicBezTo>
                  <a:cubicBezTo>
                    <a:pt x="638968" y="1177131"/>
                    <a:pt x="785812" y="1092994"/>
                    <a:pt x="881062" y="971550"/>
                  </a:cubicBezTo>
                  <a:cubicBezTo>
                    <a:pt x="976312" y="850106"/>
                    <a:pt x="1046956" y="557213"/>
                    <a:pt x="1090612" y="395288"/>
                  </a:cubicBezTo>
                  <a:cubicBezTo>
                    <a:pt x="1134268" y="233363"/>
                    <a:pt x="1118790" y="74216"/>
                    <a:pt x="1143000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3433763" y="1643063"/>
              <a:ext cx="0" cy="18573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586163" y="1630093"/>
              <a:ext cx="0" cy="18573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914525" y="3007113"/>
              <a:ext cx="151923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580253" y="3321439"/>
              <a:ext cx="151923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2309813" y="2437006"/>
              <a:ext cx="76200" cy="871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752729" y="2489389"/>
              <a:ext cx="76200" cy="871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4210063" y="2841829"/>
              <a:ext cx="76200" cy="871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4662499" y="2846587"/>
              <a:ext cx="76200" cy="871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3848112" y="3275218"/>
              <a:ext cx="76200" cy="871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4005275" y="3279975"/>
              <a:ext cx="76200" cy="871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2433638" y="2500313"/>
              <a:ext cx="1376362" cy="742950"/>
            </a:xfrm>
            <a:custGeom>
              <a:avLst/>
              <a:gdLst>
                <a:gd name="connsiteX0" fmla="*/ 0 w 1376362"/>
                <a:gd name="connsiteY0" fmla="*/ 0 h 742950"/>
                <a:gd name="connsiteX1" fmla="*/ 404812 w 1376362"/>
                <a:gd name="connsiteY1" fmla="*/ 195262 h 742950"/>
                <a:gd name="connsiteX2" fmla="*/ 1038225 w 1376362"/>
                <a:gd name="connsiteY2" fmla="*/ 500062 h 742950"/>
                <a:gd name="connsiteX3" fmla="*/ 1376362 w 1376362"/>
                <a:gd name="connsiteY3" fmla="*/ 74295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6362" h="742950">
                  <a:moveTo>
                    <a:pt x="0" y="0"/>
                  </a:moveTo>
                  <a:lnTo>
                    <a:pt x="404812" y="195262"/>
                  </a:lnTo>
                  <a:cubicBezTo>
                    <a:pt x="577850" y="278606"/>
                    <a:pt x="876300" y="408781"/>
                    <a:pt x="1038225" y="500062"/>
                  </a:cubicBezTo>
                  <a:cubicBezTo>
                    <a:pt x="1200150" y="591343"/>
                    <a:pt x="1323975" y="707231"/>
                    <a:pt x="1376362" y="7429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2867037" y="2591469"/>
              <a:ext cx="976312" cy="595313"/>
            </a:xfrm>
            <a:custGeom>
              <a:avLst/>
              <a:gdLst>
                <a:gd name="connsiteX0" fmla="*/ 0 w 1376362"/>
                <a:gd name="connsiteY0" fmla="*/ 0 h 742950"/>
                <a:gd name="connsiteX1" fmla="*/ 404812 w 1376362"/>
                <a:gd name="connsiteY1" fmla="*/ 195262 h 742950"/>
                <a:gd name="connsiteX2" fmla="*/ 1038225 w 1376362"/>
                <a:gd name="connsiteY2" fmla="*/ 500062 h 742950"/>
                <a:gd name="connsiteX3" fmla="*/ 1376362 w 1376362"/>
                <a:gd name="connsiteY3" fmla="*/ 742950 h 742950"/>
                <a:gd name="connsiteX0" fmla="*/ 0 w 1376362"/>
                <a:gd name="connsiteY0" fmla="*/ 0 h 742950"/>
                <a:gd name="connsiteX1" fmla="*/ 404812 w 1376362"/>
                <a:gd name="connsiteY1" fmla="*/ 195262 h 742950"/>
                <a:gd name="connsiteX2" fmla="*/ 1376362 w 1376362"/>
                <a:gd name="connsiteY2" fmla="*/ 742950 h 742950"/>
                <a:gd name="connsiteX0" fmla="*/ 0 w 976312"/>
                <a:gd name="connsiteY0" fmla="*/ 0 h 585788"/>
                <a:gd name="connsiteX1" fmla="*/ 404812 w 976312"/>
                <a:gd name="connsiteY1" fmla="*/ 195262 h 585788"/>
                <a:gd name="connsiteX2" fmla="*/ 976312 w 976312"/>
                <a:gd name="connsiteY2" fmla="*/ 585788 h 585788"/>
                <a:gd name="connsiteX0" fmla="*/ 0 w 976312"/>
                <a:gd name="connsiteY0" fmla="*/ 0 h 585788"/>
                <a:gd name="connsiteX1" fmla="*/ 404812 w 976312"/>
                <a:gd name="connsiteY1" fmla="*/ 195262 h 585788"/>
                <a:gd name="connsiteX2" fmla="*/ 976312 w 976312"/>
                <a:gd name="connsiteY2" fmla="*/ 585788 h 585788"/>
                <a:gd name="connsiteX0" fmla="*/ 0 w 976312"/>
                <a:gd name="connsiteY0" fmla="*/ 0 h 595313"/>
                <a:gd name="connsiteX1" fmla="*/ 404812 w 976312"/>
                <a:gd name="connsiteY1" fmla="*/ 195262 h 595313"/>
                <a:gd name="connsiteX2" fmla="*/ 976312 w 976312"/>
                <a:gd name="connsiteY2" fmla="*/ 595313 h 59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6312" h="595313">
                  <a:moveTo>
                    <a:pt x="0" y="0"/>
                  </a:moveTo>
                  <a:cubicBezTo>
                    <a:pt x="134937" y="65087"/>
                    <a:pt x="242093" y="96043"/>
                    <a:pt x="404812" y="195262"/>
                  </a:cubicBezTo>
                  <a:cubicBezTo>
                    <a:pt x="567531" y="294481"/>
                    <a:pt x="807244" y="452636"/>
                    <a:pt x="976312" y="59531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4040583" y="2955131"/>
              <a:ext cx="174229" cy="287739"/>
            </a:xfrm>
            <a:custGeom>
              <a:avLst/>
              <a:gdLst>
                <a:gd name="connsiteX0" fmla="*/ 144401 w 144401"/>
                <a:gd name="connsiteY0" fmla="*/ 0 h 286165"/>
                <a:gd name="connsiteX1" fmla="*/ 30101 w 144401"/>
                <a:gd name="connsiteY1" fmla="*/ 100013 h 286165"/>
                <a:gd name="connsiteX2" fmla="*/ 6288 w 144401"/>
                <a:gd name="connsiteY2" fmla="*/ 242888 h 286165"/>
                <a:gd name="connsiteX3" fmla="*/ 6288 w 144401"/>
                <a:gd name="connsiteY3" fmla="*/ 285750 h 286165"/>
                <a:gd name="connsiteX0" fmla="*/ 145718 w 145718"/>
                <a:gd name="connsiteY0" fmla="*/ 0 h 285847"/>
                <a:gd name="connsiteX1" fmla="*/ 31418 w 145718"/>
                <a:gd name="connsiteY1" fmla="*/ 100013 h 285847"/>
                <a:gd name="connsiteX2" fmla="*/ 4323 w 145718"/>
                <a:gd name="connsiteY2" fmla="*/ 182642 h 285847"/>
                <a:gd name="connsiteX3" fmla="*/ 7605 w 145718"/>
                <a:gd name="connsiteY3" fmla="*/ 285750 h 285847"/>
                <a:gd name="connsiteX0" fmla="*/ 170456 w 170456"/>
                <a:gd name="connsiteY0" fmla="*/ 0 h 280832"/>
                <a:gd name="connsiteX1" fmla="*/ 56156 w 170456"/>
                <a:gd name="connsiteY1" fmla="*/ 100013 h 280832"/>
                <a:gd name="connsiteX2" fmla="*/ 29061 w 170456"/>
                <a:gd name="connsiteY2" fmla="*/ 182642 h 280832"/>
                <a:gd name="connsiteX3" fmla="*/ 2807 w 170456"/>
                <a:gd name="connsiteY3" fmla="*/ 280730 h 280832"/>
                <a:gd name="connsiteX0" fmla="*/ 169903 w 169903"/>
                <a:gd name="connsiteY0" fmla="*/ 0 h 287367"/>
                <a:gd name="connsiteX1" fmla="*/ 55603 w 169903"/>
                <a:gd name="connsiteY1" fmla="*/ 100013 h 287367"/>
                <a:gd name="connsiteX2" fmla="*/ 28508 w 169903"/>
                <a:gd name="connsiteY2" fmla="*/ 182642 h 287367"/>
                <a:gd name="connsiteX3" fmla="*/ 2254 w 169903"/>
                <a:gd name="connsiteY3" fmla="*/ 280730 h 287367"/>
                <a:gd name="connsiteX0" fmla="*/ 169804 w 169804"/>
                <a:gd name="connsiteY0" fmla="*/ 0 h 286094"/>
                <a:gd name="connsiteX1" fmla="*/ 55504 w 169804"/>
                <a:gd name="connsiteY1" fmla="*/ 100013 h 286094"/>
                <a:gd name="connsiteX2" fmla="*/ 30050 w 169804"/>
                <a:gd name="connsiteY2" fmla="*/ 152519 h 286094"/>
                <a:gd name="connsiteX3" fmla="*/ 2155 w 169804"/>
                <a:gd name="connsiteY3" fmla="*/ 280730 h 286094"/>
                <a:gd name="connsiteX0" fmla="*/ 170164 w 170164"/>
                <a:gd name="connsiteY0" fmla="*/ 0 h 286353"/>
                <a:gd name="connsiteX1" fmla="*/ 90323 w 170164"/>
                <a:gd name="connsiteY1" fmla="*/ 54830 h 286353"/>
                <a:gd name="connsiteX2" fmla="*/ 30410 w 170164"/>
                <a:gd name="connsiteY2" fmla="*/ 152519 h 286353"/>
                <a:gd name="connsiteX3" fmla="*/ 2515 w 170164"/>
                <a:gd name="connsiteY3" fmla="*/ 280730 h 286353"/>
                <a:gd name="connsiteX0" fmla="*/ 145657 w 145657"/>
                <a:gd name="connsiteY0" fmla="*/ 0 h 291220"/>
                <a:gd name="connsiteX1" fmla="*/ 65816 w 145657"/>
                <a:gd name="connsiteY1" fmla="*/ 54830 h 291220"/>
                <a:gd name="connsiteX2" fmla="*/ 5903 w 145657"/>
                <a:gd name="connsiteY2" fmla="*/ 152519 h 291220"/>
                <a:gd name="connsiteX3" fmla="*/ 9186 w 145657"/>
                <a:gd name="connsiteY3" fmla="*/ 285751 h 291220"/>
                <a:gd name="connsiteX0" fmla="*/ 164110 w 164110"/>
                <a:gd name="connsiteY0" fmla="*/ 0 h 291220"/>
                <a:gd name="connsiteX1" fmla="*/ 84269 w 164110"/>
                <a:gd name="connsiteY1" fmla="*/ 54830 h 291220"/>
                <a:gd name="connsiteX2" fmla="*/ 24356 w 164110"/>
                <a:gd name="connsiteY2" fmla="*/ 152519 h 291220"/>
                <a:gd name="connsiteX3" fmla="*/ 3025 w 164110"/>
                <a:gd name="connsiteY3" fmla="*/ 285751 h 291220"/>
                <a:gd name="connsiteX0" fmla="*/ 161085 w 161085"/>
                <a:gd name="connsiteY0" fmla="*/ 0 h 285751"/>
                <a:gd name="connsiteX1" fmla="*/ 81244 w 161085"/>
                <a:gd name="connsiteY1" fmla="*/ 54830 h 285751"/>
                <a:gd name="connsiteX2" fmla="*/ 0 w 161085"/>
                <a:gd name="connsiteY2" fmla="*/ 285751 h 285751"/>
                <a:gd name="connsiteX0" fmla="*/ 133189 w 133189"/>
                <a:gd name="connsiteY0" fmla="*/ 0 h 285751"/>
                <a:gd name="connsiteX1" fmla="*/ 53348 w 133189"/>
                <a:gd name="connsiteY1" fmla="*/ 54830 h 285751"/>
                <a:gd name="connsiteX2" fmla="*/ 0 w 133189"/>
                <a:gd name="connsiteY2" fmla="*/ 285751 h 285751"/>
                <a:gd name="connsiteX0" fmla="*/ 133189 w 133189"/>
                <a:gd name="connsiteY0" fmla="*/ 0 h 285751"/>
                <a:gd name="connsiteX1" fmla="*/ 71398 w 133189"/>
                <a:gd name="connsiteY1" fmla="*/ 77422 h 285751"/>
                <a:gd name="connsiteX2" fmla="*/ 0 w 133189"/>
                <a:gd name="connsiteY2" fmla="*/ 285751 h 285751"/>
                <a:gd name="connsiteX0" fmla="*/ 134830 w 134830"/>
                <a:gd name="connsiteY0" fmla="*/ 0 h 318385"/>
                <a:gd name="connsiteX1" fmla="*/ 71398 w 134830"/>
                <a:gd name="connsiteY1" fmla="*/ 110056 h 318385"/>
                <a:gd name="connsiteX2" fmla="*/ 0 w 134830"/>
                <a:gd name="connsiteY2" fmla="*/ 318385 h 318385"/>
                <a:gd name="connsiteX0" fmla="*/ 134830 w 134830"/>
                <a:gd name="connsiteY0" fmla="*/ 0 h 318385"/>
                <a:gd name="connsiteX1" fmla="*/ 71398 w 134830"/>
                <a:gd name="connsiteY1" fmla="*/ 110056 h 318385"/>
                <a:gd name="connsiteX2" fmla="*/ 0 w 134830"/>
                <a:gd name="connsiteY2" fmla="*/ 318385 h 318385"/>
                <a:gd name="connsiteX0" fmla="*/ 134830 w 134830"/>
                <a:gd name="connsiteY0" fmla="*/ 0 h 318385"/>
                <a:gd name="connsiteX1" fmla="*/ 71398 w 134830"/>
                <a:gd name="connsiteY1" fmla="*/ 110056 h 318385"/>
                <a:gd name="connsiteX2" fmla="*/ 0 w 134830"/>
                <a:gd name="connsiteY2" fmla="*/ 318385 h 318385"/>
                <a:gd name="connsiteX0" fmla="*/ 120062 w 120062"/>
                <a:gd name="connsiteY0" fmla="*/ 0 h 303323"/>
                <a:gd name="connsiteX1" fmla="*/ 71398 w 120062"/>
                <a:gd name="connsiteY1" fmla="*/ 94994 h 303323"/>
                <a:gd name="connsiteX2" fmla="*/ 0 w 120062"/>
                <a:gd name="connsiteY2" fmla="*/ 303323 h 30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062" h="303323">
                  <a:moveTo>
                    <a:pt x="120062" y="0"/>
                  </a:moveTo>
                  <a:cubicBezTo>
                    <a:pt x="77703" y="77461"/>
                    <a:pt x="91408" y="44440"/>
                    <a:pt x="71398" y="94994"/>
                  </a:cubicBezTo>
                  <a:cubicBezTo>
                    <a:pt x="51388" y="145548"/>
                    <a:pt x="16926" y="255215"/>
                    <a:pt x="0" y="30332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4136219" y="2988062"/>
              <a:ext cx="509587" cy="309563"/>
            </a:xfrm>
            <a:custGeom>
              <a:avLst/>
              <a:gdLst>
                <a:gd name="connsiteX0" fmla="*/ 481012 w 481012"/>
                <a:gd name="connsiteY0" fmla="*/ 0 h 266700"/>
                <a:gd name="connsiteX1" fmla="*/ 300037 w 481012"/>
                <a:gd name="connsiteY1" fmla="*/ 52388 h 266700"/>
                <a:gd name="connsiteX2" fmla="*/ 80962 w 481012"/>
                <a:gd name="connsiteY2" fmla="*/ 195263 h 266700"/>
                <a:gd name="connsiteX3" fmla="*/ 0 w 481012"/>
                <a:gd name="connsiteY3" fmla="*/ 266700 h 266700"/>
                <a:gd name="connsiteX0" fmla="*/ 481012 w 481012"/>
                <a:gd name="connsiteY0" fmla="*/ 0 h 266700"/>
                <a:gd name="connsiteX1" fmla="*/ 314325 w 481012"/>
                <a:gd name="connsiteY1" fmla="*/ 71438 h 266700"/>
                <a:gd name="connsiteX2" fmla="*/ 80962 w 481012"/>
                <a:gd name="connsiteY2" fmla="*/ 195263 h 266700"/>
                <a:gd name="connsiteX3" fmla="*/ 0 w 481012"/>
                <a:gd name="connsiteY3" fmla="*/ 266700 h 266700"/>
                <a:gd name="connsiteX0" fmla="*/ 542924 w 542924"/>
                <a:gd name="connsiteY0" fmla="*/ 0 h 309563"/>
                <a:gd name="connsiteX1" fmla="*/ 314325 w 542924"/>
                <a:gd name="connsiteY1" fmla="*/ 114301 h 309563"/>
                <a:gd name="connsiteX2" fmla="*/ 80962 w 542924"/>
                <a:gd name="connsiteY2" fmla="*/ 238126 h 309563"/>
                <a:gd name="connsiteX3" fmla="*/ 0 w 542924"/>
                <a:gd name="connsiteY3" fmla="*/ 309563 h 309563"/>
                <a:gd name="connsiteX0" fmla="*/ 542924 w 542924"/>
                <a:gd name="connsiteY0" fmla="*/ 0 h 309563"/>
                <a:gd name="connsiteX1" fmla="*/ 314325 w 542924"/>
                <a:gd name="connsiteY1" fmla="*/ 114301 h 309563"/>
                <a:gd name="connsiteX2" fmla="*/ 80962 w 542924"/>
                <a:gd name="connsiteY2" fmla="*/ 238126 h 309563"/>
                <a:gd name="connsiteX3" fmla="*/ 0 w 542924"/>
                <a:gd name="connsiteY3" fmla="*/ 309563 h 309563"/>
                <a:gd name="connsiteX0" fmla="*/ 542924 w 542924"/>
                <a:gd name="connsiteY0" fmla="*/ 0 h 357188"/>
                <a:gd name="connsiteX1" fmla="*/ 314325 w 542924"/>
                <a:gd name="connsiteY1" fmla="*/ 161926 h 357188"/>
                <a:gd name="connsiteX2" fmla="*/ 80962 w 542924"/>
                <a:gd name="connsiteY2" fmla="*/ 285751 h 357188"/>
                <a:gd name="connsiteX3" fmla="*/ 0 w 542924"/>
                <a:gd name="connsiteY3" fmla="*/ 357188 h 357188"/>
                <a:gd name="connsiteX0" fmla="*/ 509587 w 509587"/>
                <a:gd name="connsiteY0" fmla="*/ 0 h 309563"/>
                <a:gd name="connsiteX1" fmla="*/ 314325 w 509587"/>
                <a:gd name="connsiteY1" fmla="*/ 114301 h 309563"/>
                <a:gd name="connsiteX2" fmla="*/ 80962 w 509587"/>
                <a:gd name="connsiteY2" fmla="*/ 238126 h 309563"/>
                <a:gd name="connsiteX3" fmla="*/ 0 w 509587"/>
                <a:gd name="connsiteY3" fmla="*/ 309563 h 30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9587" h="309563">
                  <a:moveTo>
                    <a:pt x="509587" y="0"/>
                  </a:moveTo>
                  <a:cubicBezTo>
                    <a:pt x="466724" y="52784"/>
                    <a:pt x="385763" y="74613"/>
                    <a:pt x="314325" y="114301"/>
                  </a:cubicBezTo>
                  <a:cubicBezTo>
                    <a:pt x="242888" y="153989"/>
                    <a:pt x="133350" y="205582"/>
                    <a:pt x="80962" y="238126"/>
                  </a:cubicBezTo>
                  <a:cubicBezTo>
                    <a:pt x="28575" y="270670"/>
                    <a:pt x="15478" y="291704"/>
                    <a:pt x="0" y="30956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242961" y="2238867"/>
            <a:ext cx="2948780" cy="2035634"/>
            <a:chOff x="1385888" y="5501644"/>
            <a:chExt cx="2948780" cy="2035634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2872349" y="5683536"/>
              <a:ext cx="0" cy="185374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2987930" y="5683536"/>
              <a:ext cx="0" cy="183857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1509205" y="6596652"/>
              <a:ext cx="134673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2987930" y="7401532"/>
              <a:ext cx="134673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82"/>
            <p:cNvSpPr/>
            <p:nvPr/>
          </p:nvSpPr>
          <p:spPr>
            <a:xfrm>
              <a:off x="1774971" y="5501644"/>
              <a:ext cx="685800" cy="735380"/>
            </a:xfrm>
            <a:custGeom>
              <a:avLst/>
              <a:gdLst>
                <a:gd name="connsiteX0" fmla="*/ 0 w 823912"/>
                <a:gd name="connsiteY0" fmla="*/ 0 h 663725"/>
                <a:gd name="connsiteX1" fmla="*/ 47625 w 823912"/>
                <a:gd name="connsiteY1" fmla="*/ 300038 h 663725"/>
                <a:gd name="connsiteX2" fmla="*/ 195262 w 823912"/>
                <a:gd name="connsiteY2" fmla="*/ 595313 h 663725"/>
                <a:gd name="connsiteX3" fmla="*/ 400050 w 823912"/>
                <a:gd name="connsiteY3" fmla="*/ 661988 h 663725"/>
                <a:gd name="connsiteX4" fmla="*/ 600075 w 823912"/>
                <a:gd name="connsiteY4" fmla="*/ 552450 h 663725"/>
                <a:gd name="connsiteX5" fmla="*/ 762000 w 823912"/>
                <a:gd name="connsiteY5" fmla="*/ 214313 h 663725"/>
                <a:gd name="connsiteX6" fmla="*/ 823912 w 823912"/>
                <a:gd name="connsiteY6" fmla="*/ 0 h 663725"/>
                <a:gd name="connsiteX0" fmla="*/ 0 w 823912"/>
                <a:gd name="connsiteY0" fmla="*/ 0 h 663725"/>
                <a:gd name="connsiteX1" fmla="*/ 47625 w 823912"/>
                <a:gd name="connsiteY1" fmla="*/ 300038 h 663725"/>
                <a:gd name="connsiteX2" fmla="*/ 195262 w 823912"/>
                <a:gd name="connsiteY2" fmla="*/ 595313 h 663725"/>
                <a:gd name="connsiteX3" fmla="*/ 400050 w 823912"/>
                <a:gd name="connsiteY3" fmla="*/ 661988 h 663725"/>
                <a:gd name="connsiteX4" fmla="*/ 600075 w 823912"/>
                <a:gd name="connsiteY4" fmla="*/ 552450 h 663725"/>
                <a:gd name="connsiteX5" fmla="*/ 719138 w 823912"/>
                <a:gd name="connsiteY5" fmla="*/ 200025 h 663725"/>
                <a:gd name="connsiteX6" fmla="*/ 823912 w 823912"/>
                <a:gd name="connsiteY6" fmla="*/ 0 h 663725"/>
                <a:gd name="connsiteX0" fmla="*/ 0 w 776287"/>
                <a:gd name="connsiteY0" fmla="*/ 42863 h 706588"/>
                <a:gd name="connsiteX1" fmla="*/ 47625 w 776287"/>
                <a:gd name="connsiteY1" fmla="*/ 342901 h 706588"/>
                <a:gd name="connsiteX2" fmla="*/ 195262 w 776287"/>
                <a:gd name="connsiteY2" fmla="*/ 638176 h 706588"/>
                <a:gd name="connsiteX3" fmla="*/ 400050 w 776287"/>
                <a:gd name="connsiteY3" fmla="*/ 704851 h 706588"/>
                <a:gd name="connsiteX4" fmla="*/ 600075 w 776287"/>
                <a:gd name="connsiteY4" fmla="*/ 595313 h 706588"/>
                <a:gd name="connsiteX5" fmla="*/ 719138 w 776287"/>
                <a:gd name="connsiteY5" fmla="*/ 242888 h 706588"/>
                <a:gd name="connsiteX6" fmla="*/ 776287 w 776287"/>
                <a:gd name="connsiteY6" fmla="*/ 0 h 706588"/>
                <a:gd name="connsiteX0" fmla="*/ 45746 w 731546"/>
                <a:gd name="connsiteY0" fmla="*/ 0 h 735163"/>
                <a:gd name="connsiteX1" fmla="*/ 2884 w 731546"/>
                <a:gd name="connsiteY1" fmla="*/ 371476 h 735163"/>
                <a:gd name="connsiteX2" fmla="*/ 150521 w 731546"/>
                <a:gd name="connsiteY2" fmla="*/ 666751 h 735163"/>
                <a:gd name="connsiteX3" fmla="*/ 355309 w 731546"/>
                <a:gd name="connsiteY3" fmla="*/ 733426 h 735163"/>
                <a:gd name="connsiteX4" fmla="*/ 555334 w 731546"/>
                <a:gd name="connsiteY4" fmla="*/ 623888 h 735163"/>
                <a:gd name="connsiteX5" fmla="*/ 674397 w 731546"/>
                <a:gd name="connsiteY5" fmla="*/ 271463 h 735163"/>
                <a:gd name="connsiteX6" fmla="*/ 731546 w 731546"/>
                <a:gd name="connsiteY6" fmla="*/ 28575 h 735163"/>
                <a:gd name="connsiteX0" fmla="*/ 0 w 685800"/>
                <a:gd name="connsiteY0" fmla="*/ 0 h 735380"/>
                <a:gd name="connsiteX1" fmla="*/ 19050 w 685800"/>
                <a:gd name="connsiteY1" fmla="*/ 352426 h 735380"/>
                <a:gd name="connsiteX2" fmla="*/ 104775 w 685800"/>
                <a:gd name="connsiteY2" fmla="*/ 666751 h 735380"/>
                <a:gd name="connsiteX3" fmla="*/ 309563 w 685800"/>
                <a:gd name="connsiteY3" fmla="*/ 733426 h 735380"/>
                <a:gd name="connsiteX4" fmla="*/ 509588 w 685800"/>
                <a:gd name="connsiteY4" fmla="*/ 623888 h 735380"/>
                <a:gd name="connsiteX5" fmla="*/ 628651 w 685800"/>
                <a:gd name="connsiteY5" fmla="*/ 271463 h 735380"/>
                <a:gd name="connsiteX6" fmla="*/ 685800 w 685800"/>
                <a:gd name="connsiteY6" fmla="*/ 28575 h 73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5800" h="735380">
                  <a:moveTo>
                    <a:pt x="0" y="0"/>
                  </a:moveTo>
                  <a:cubicBezTo>
                    <a:pt x="7540" y="100409"/>
                    <a:pt x="1588" y="241301"/>
                    <a:pt x="19050" y="352426"/>
                  </a:cubicBezTo>
                  <a:cubicBezTo>
                    <a:pt x="36513" y="463551"/>
                    <a:pt x="56356" y="603251"/>
                    <a:pt x="104775" y="666751"/>
                  </a:cubicBezTo>
                  <a:cubicBezTo>
                    <a:pt x="153194" y="730251"/>
                    <a:pt x="242094" y="740570"/>
                    <a:pt x="309563" y="733426"/>
                  </a:cubicBezTo>
                  <a:cubicBezTo>
                    <a:pt x="377032" y="726282"/>
                    <a:pt x="456407" y="700882"/>
                    <a:pt x="509588" y="623888"/>
                  </a:cubicBezTo>
                  <a:cubicBezTo>
                    <a:pt x="562769" y="546894"/>
                    <a:pt x="599282" y="370682"/>
                    <a:pt x="628651" y="271463"/>
                  </a:cubicBezTo>
                  <a:cubicBezTo>
                    <a:pt x="658020" y="172244"/>
                    <a:pt x="673497" y="89694"/>
                    <a:pt x="685800" y="2857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3236637" y="5683536"/>
              <a:ext cx="1040089" cy="1518019"/>
            </a:xfrm>
            <a:custGeom>
              <a:avLst/>
              <a:gdLst>
                <a:gd name="connsiteX0" fmla="*/ 0 w 823912"/>
                <a:gd name="connsiteY0" fmla="*/ 0 h 663725"/>
                <a:gd name="connsiteX1" fmla="*/ 47625 w 823912"/>
                <a:gd name="connsiteY1" fmla="*/ 300038 h 663725"/>
                <a:gd name="connsiteX2" fmla="*/ 195262 w 823912"/>
                <a:gd name="connsiteY2" fmla="*/ 595313 h 663725"/>
                <a:gd name="connsiteX3" fmla="*/ 400050 w 823912"/>
                <a:gd name="connsiteY3" fmla="*/ 661988 h 663725"/>
                <a:gd name="connsiteX4" fmla="*/ 600075 w 823912"/>
                <a:gd name="connsiteY4" fmla="*/ 552450 h 663725"/>
                <a:gd name="connsiteX5" fmla="*/ 762000 w 823912"/>
                <a:gd name="connsiteY5" fmla="*/ 214313 h 663725"/>
                <a:gd name="connsiteX6" fmla="*/ 823912 w 823912"/>
                <a:gd name="connsiteY6" fmla="*/ 0 h 663725"/>
                <a:gd name="connsiteX0" fmla="*/ 0 w 823912"/>
                <a:gd name="connsiteY0" fmla="*/ 0 h 680156"/>
                <a:gd name="connsiteX1" fmla="*/ 47625 w 823912"/>
                <a:gd name="connsiteY1" fmla="*/ 300038 h 680156"/>
                <a:gd name="connsiteX2" fmla="*/ 195262 w 823912"/>
                <a:gd name="connsiteY2" fmla="*/ 595313 h 680156"/>
                <a:gd name="connsiteX3" fmla="*/ 419538 w 823912"/>
                <a:gd name="connsiteY3" fmla="*/ 679059 h 680156"/>
                <a:gd name="connsiteX4" fmla="*/ 600075 w 823912"/>
                <a:gd name="connsiteY4" fmla="*/ 552450 h 680156"/>
                <a:gd name="connsiteX5" fmla="*/ 762000 w 823912"/>
                <a:gd name="connsiteY5" fmla="*/ 214313 h 680156"/>
                <a:gd name="connsiteX6" fmla="*/ 823912 w 823912"/>
                <a:gd name="connsiteY6" fmla="*/ 0 h 680156"/>
                <a:gd name="connsiteX0" fmla="*/ 0 w 823912"/>
                <a:gd name="connsiteY0" fmla="*/ 0 h 680156"/>
                <a:gd name="connsiteX1" fmla="*/ 47625 w 823912"/>
                <a:gd name="connsiteY1" fmla="*/ 300038 h 680156"/>
                <a:gd name="connsiteX2" fmla="*/ 195262 w 823912"/>
                <a:gd name="connsiteY2" fmla="*/ 595313 h 680156"/>
                <a:gd name="connsiteX3" fmla="*/ 419538 w 823912"/>
                <a:gd name="connsiteY3" fmla="*/ 679059 h 680156"/>
                <a:gd name="connsiteX4" fmla="*/ 600075 w 823912"/>
                <a:gd name="connsiteY4" fmla="*/ 552450 h 680156"/>
                <a:gd name="connsiteX5" fmla="*/ 789284 w 823912"/>
                <a:gd name="connsiteY5" fmla="*/ 220715 h 680156"/>
                <a:gd name="connsiteX6" fmla="*/ 823912 w 823912"/>
                <a:gd name="connsiteY6" fmla="*/ 0 h 680156"/>
                <a:gd name="connsiteX0" fmla="*/ 0 w 851195"/>
                <a:gd name="connsiteY0" fmla="*/ 0 h 680156"/>
                <a:gd name="connsiteX1" fmla="*/ 47625 w 851195"/>
                <a:gd name="connsiteY1" fmla="*/ 300038 h 680156"/>
                <a:gd name="connsiteX2" fmla="*/ 195262 w 851195"/>
                <a:gd name="connsiteY2" fmla="*/ 595313 h 680156"/>
                <a:gd name="connsiteX3" fmla="*/ 419538 w 851195"/>
                <a:gd name="connsiteY3" fmla="*/ 679059 h 680156"/>
                <a:gd name="connsiteX4" fmla="*/ 600075 w 851195"/>
                <a:gd name="connsiteY4" fmla="*/ 552450 h 680156"/>
                <a:gd name="connsiteX5" fmla="*/ 789284 w 851195"/>
                <a:gd name="connsiteY5" fmla="*/ 220715 h 680156"/>
                <a:gd name="connsiteX6" fmla="*/ 851195 w 851195"/>
                <a:gd name="connsiteY6" fmla="*/ 2134 h 68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1195" h="680156">
                  <a:moveTo>
                    <a:pt x="0" y="0"/>
                  </a:moveTo>
                  <a:cubicBezTo>
                    <a:pt x="7540" y="100409"/>
                    <a:pt x="15081" y="200819"/>
                    <a:pt x="47625" y="300038"/>
                  </a:cubicBezTo>
                  <a:cubicBezTo>
                    <a:pt x="80169" y="399257"/>
                    <a:pt x="133277" y="532143"/>
                    <a:pt x="195262" y="595313"/>
                  </a:cubicBezTo>
                  <a:cubicBezTo>
                    <a:pt x="257248" y="658483"/>
                    <a:pt x="352069" y="686203"/>
                    <a:pt x="419538" y="679059"/>
                  </a:cubicBezTo>
                  <a:cubicBezTo>
                    <a:pt x="487007" y="671915"/>
                    <a:pt x="538451" y="628841"/>
                    <a:pt x="600075" y="552450"/>
                  </a:cubicBezTo>
                  <a:cubicBezTo>
                    <a:pt x="661699" y="476059"/>
                    <a:pt x="747431" y="312434"/>
                    <a:pt x="789284" y="220715"/>
                  </a:cubicBezTo>
                  <a:cubicBezTo>
                    <a:pt x="831137" y="128996"/>
                    <a:pt x="838892" y="63253"/>
                    <a:pt x="851195" y="213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3855499" y="7015346"/>
              <a:ext cx="80964" cy="904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3459755" y="6999078"/>
              <a:ext cx="80964" cy="904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1800408" y="6064190"/>
              <a:ext cx="80964" cy="904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2199244" y="6097317"/>
              <a:ext cx="80964" cy="904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2101607" y="6543482"/>
              <a:ext cx="80964" cy="904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1963491" y="6538723"/>
              <a:ext cx="80964" cy="904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Arc 51"/>
            <p:cNvSpPr/>
            <p:nvPr/>
          </p:nvSpPr>
          <p:spPr>
            <a:xfrm rot="3317056">
              <a:off x="1908048" y="6066098"/>
              <a:ext cx="289718" cy="628112"/>
            </a:xfrm>
            <a:custGeom>
              <a:avLst/>
              <a:gdLst>
                <a:gd name="connsiteX0" fmla="*/ 429696 w 645651"/>
                <a:gd name="connsiteY0" fmla="*/ 37533 h 1331290"/>
                <a:gd name="connsiteX1" fmla="*/ 612544 w 645651"/>
                <a:gd name="connsiteY1" fmla="*/ 372012 h 1331290"/>
                <a:gd name="connsiteX2" fmla="*/ 322826 w 645651"/>
                <a:gd name="connsiteY2" fmla="*/ 665645 h 1331290"/>
                <a:gd name="connsiteX3" fmla="*/ 429696 w 645651"/>
                <a:gd name="connsiteY3" fmla="*/ 37533 h 1331290"/>
                <a:gd name="connsiteX0" fmla="*/ 429696 w 645651"/>
                <a:gd name="connsiteY0" fmla="*/ 37533 h 1331290"/>
                <a:gd name="connsiteX1" fmla="*/ 612544 w 645651"/>
                <a:gd name="connsiteY1" fmla="*/ 372012 h 1331290"/>
                <a:gd name="connsiteX0" fmla="*/ 106870 w 289718"/>
                <a:gd name="connsiteY0" fmla="*/ 0 h 628112"/>
                <a:gd name="connsiteX1" fmla="*/ 289718 w 289718"/>
                <a:gd name="connsiteY1" fmla="*/ 334479 h 628112"/>
                <a:gd name="connsiteX2" fmla="*/ 0 w 289718"/>
                <a:gd name="connsiteY2" fmla="*/ 628112 h 628112"/>
                <a:gd name="connsiteX3" fmla="*/ 106870 w 289718"/>
                <a:gd name="connsiteY3" fmla="*/ 0 h 628112"/>
                <a:gd name="connsiteX0" fmla="*/ 106870 w 289718"/>
                <a:gd name="connsiteY0" fmla="*/ 0 h 628112"/>
                <a:gd name="connsiteX1" fmla="*/ 248138 w 289718"/>
                <a:gd name="connsiteY1" fmla="*/ 369404 h 62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9718" h="628112" stroke="0" extrusionOk="0">
                  <a:moveTo>
                    <a:pt x="106870" y="0"/>
                  </a:moveTo>
                  <a:cubicBezTo>
                    <a:pt x="186725" y="57766"/>
                    <a:pt x="252387" y="177879"/>
                    <a:pt x="289718" y="334479"/>
                  </a:cubicBezTo>
                  <a:lnTo>
                    <a:pt x="0" y="628112"/>
                  </a:lnTo>
                  <a:lnTo>
                    <a:pt x="106870" y="0"/>
                  </a:lnTo>
                  <a:close/>
                </a:path>
                <a:path w="289718" h="628112" fill="none">
                  <a:moveTo>
                    <a:pt x="106870" y="0"/>
                  </a:moveTo>
                  <a:cubicBezTo>
                    <a:pt x="186725" y="57766"/>
                    <a:pt x="210807" y="212804"/>
                    <a:pt x="248138" y="369404"/>
                  </a:cubicBezTo>
                </a:path>
              </a:pathLst>
            </a:cu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Arc 91"/>
            <p:cNvSpPr/>
            <p:nvPr/>
          </p:nvSpPr>
          <p:spPr>
            <a:xfrm rot="10643689">
              <a:off x="1844305" y="5631320"/>
              <a:ext cx="936595" cy="1154513"/>
            </a:xfrm>
            <a:prstGeom prst="arc">
              <a:avLst>
                <a:gd name="adj1" fmla="val 19364619"/>
                <a:gd name="adj2" fmla="val 414263"/>
              </a:avLst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2987930" y="7053852"/>
              <a:ext cx="1346738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4" name="Object 93"/>
            <p:cNvGraphicFramePr>
              <a:graphicFrameLocks noChangeAspect="1"/>
            </p:cNvGraphicFramePr>
            <p:nvPr>
              <p:extLst/>
            </p:nvPr>
          </p:nvGraphicFramePr>
          <p:xfrm>
            <a:off x="3591217" y="7185632"/>
            <a:ext cx="2794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4" name="Equation" r:id="rId14" imgW="279360" imgH="215640" progId="Equation.DSMT4">
                    <p:embed/>
                  </p:oleObj>
                </mc:Choice>
                <mc:Fallback>
                  <p:oleObj name="Equation" r:id="rId14" imgW="279360" imgH="215640" progId="Equation.DSMT4">
                    <p:embed/>
                    <p:pic>
                      <p:nvPicPr>
                        <p:cNvPr id="94" name="Object 93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3591217" y="7185632"/>
                          <a:ext cx="279400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" name="Object 94"/>
            <p:cNvGraphicFramePr>
              <a:graphicFrameLocks noChangeAspect="1"/>
            </p:cNvGraphicFramePr>
            <p:nvPr>
              <p:extLst/>
            </p:nvPr>
          </p:nvGraphicFramePr>
          <p:xfrm>
            <a:off x="1385888" y="6261100"/>
            <a:ext cx="2794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" name="Equation" r:id="rId16" imgW="279360" imgH="291960" progId="Equation.DSMT4">
                    <p:embed/>
                  </p:oleObj>
                </mc:Choice>
                <mc:Fallback>
                  <p:oleObj name="Equation" r:id="rId16" imgW="279360" imgH="291960" progId="Equation.DSMT4">
                    <p:embed/>
                    <p:pic>
                      <p:nvPicPr>
                        <p:cNvPr id="95" name="Object 94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385888" y="6261100"/>
                          <a:ext cx="2794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6" name="Straight Arrow Connector 95"/>
            <p:cNvCxnSpPr/>
            <p:nvPr/>
          </p:nvCxnSpPr>
          <p:spPr>
            <a:xfrm flipV="1">
              <a:off x="1569844" y="6610407"/>
              <a:ext cx="0" cy="3458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1571625" y="7105834"/>
              <a:ext cx="0" cy="2956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>
              <a:off x="1509205" y="7462838"/>
              <a:ext cx="1346738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Freeform 98"/>
            <p:cNvSpPr/>
            <p:nvPr/>
          </p:nvSpPr>
          <p:spPr>
            <a:xfrm>
              <a:off x="2219325" y="6459875"/>
              <a:ext cx="1619250" cy="531475"/>
            </a:xfrm>
            <a:custGeom>
              <a:avLst/>
              <a:gdLst>
                <a:gd name="connsiteX0" fmla="*/ 0 w 1619250"/>
                <a:gd name="connsiteY0" fmla="*/ 50463 h 531475"/>
                <a:gd name="connsiteX1" fmla="*/ 142875 w 1619250"/>
                <a:gd name="connsiteY1" fmla="*/ 2838 h 531475"/>
                <a:gd name="connsiteX2" fmla="*/ 585788 w 1619250"/>
                <a:gd name="connsiteY2" fmla="*/ 31413 h 531475"/>
                <a:gd name="connsiteX3" fmla="*/ 1200150 w 1619250"/>
                <a:gd name="connsiteY3" fmla="*/ 240963 h 531475"/>
                <a:gd name="connsiteX4" fmla="*/ 1619250 w 1619250"/>
                <a:gd name="connsiteY4" fmla="*/ 531475 h 531475"/>
                <a:gd name="connsiteX0" fmla="*/ 0 w 1619250"/>
                <a:gd name="connsiteY0" fmla="*/ 50463 h 531475"/>
                <a:gd name="connsiteX1" fmla="*/ 247650 w 1619250"/>
                <a:gd name="connsiteY1" fmla="*/ 2838 h 531475"/>
                <a:gd name="connsiteX2" fmla="*/ 585788 w 1619250"/>
                <a:gd name="connsiteY2" fmla="*/ 31413 h 531475"/>
                <a:gd name="connsiteX3" fmla="*/ 1200150 w 1619250"/>
                <a:gd name="connsiteY3" fmla="*/ 240963 h 531475"/>
                <a:gd name="connsiteX4" fmla="*/ 1619250 w 1619250"/>
                <a:gd name="connsiteY4" fmla="*/ 531475 h 53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0" h="531475">
                  <a:moveTo>
                    <a:pt x="0" y="50463"/>
                  </a:moveTo>
                  <a:cubicBezTo>
                    <a:pt x="22622" y="28238"/>
                    <a:pt x="150019" y="6013"/>
                    <a:pt x="247650" y="2838"/>
                  </a:cubicBezTo>
                  <a:cubicBezTo>
                    <a:pt x="345281" y="-337"/>
                    <a:pt x="427038" y="-8274"/>
                    <a:pt x="585788" y="31413"/>
                  </a:cubicBezTo>
                  <a:cubicBezTo>
                    <a:pt x="744538" y="71100"/>
                    <a:pt x="1027906" y="157619"/>
                    <a:pt x="1200150" y="240963"/>
                  </a:cubicBezTo>
                  <a:cubicBezTo>
                    <a:pt x="1372394" y="324307"/>
                    <a:pt x="1495822" y="427891"/>
                    <a:pt x="1619250" y="53147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2232465" y="6504125"/>
              <a:ext cx="1223963" cy="487226"/>
            </a:xfrm>
            <a:custGeom>
              <a:avLst/>
              <a:gdLst>
                <a:gd name="connsiteX0" fmla="*/ 0 w 1619250"/>
                <a:gd name="connsiteY0" fmla="*/ 50463 h 531475"/>
                <a:gd name="connsiteX1" fmla="*/ 142875 w 1619250"/>
                <a:gd name="connsiteY1" fmla="*/ 2838 h 531475"/>
                <a:gd name="connsiteX2" fmla="*/ 585788 w 1619250"/>
                <a:gd name="connsiteY2" fmla="*/ 31413 h 531475"/>
                <a:gd name="connsiteX3" fmla="*/ 1200150 w 1619250"/>
                <a:gd name="connsiteY3" fmla="*/ 240963 h 531475"/>
                <a:gd name="connsiteX4" fmla="*/ 1619250 w 1619250"/>
                <a:gd name="connsiteY4" fmla="*/ 531475 h 531475"/>
                <a:gd name="connsiteX0" fmla="*/ 0 w 1619250"/>
                <a:gd name="connsiteY0" fmla="*/ 50463 h 531475"/>
                <a:gd name="connsiteX1" fmla="*/ 247650 w 1619250"/>
                <a:gd name="connsiteY1" fmla="*/ 2838 h 531475"/>
                <a:gd name="connsiteX2" fmla="*/ 585788 w 1619250"/>
                <a:gd name="connsiteY2" fmla="*/ 31413 h 531475"/>
                <a:gd name="connsiteX3" fmla="*/ 1200150 w 1619250"/>
                <a:gd name="connsiteY3" fmla="*/ 240963 h 531475"/>
                <a:gd name="connsiteX4" fmla="*/ 1619250 w 1619250"/>
                <a:gd name="connsiteY4" fmla="*/ 531475 h 531475"/>
                <a:gd name="connsiteX0" fmla="*/ 0 w 1371600"/>
                <a:gd name="connsiteY0" fmla="*/ 2838 h 531475"/>
                <a:gd name="connsiteX1" fmla="*/ 338138 w 1371600"/>
                <a:gd name="connsiteY1" fmla="*/ 31413 h 531475"/>
                <a:gd name="connsiteX2" fmla="*/ 952500 w 1371600"/>
                <a:gd name="connsiteY2" fmla="*/ 240963 h 531475"/>
                <a:gd name="connsiteX3" fmla="*/ 1371600 w 1371600"/>
                <a:gd name="connsiteY3" fmla="*/ 531475 h 531475"/>
                <a:gd name="connsiteX0" fmla="*/ 0 w 1223963"/>
                <a:gd name="connsiteY0" fmla="*/ 26281 h 512055"/>
                <a:gd name="connsiteX1" fmla="*/ 190501 w 1223963"/>
                <a:gd name="connsiteY1" fmla="*/ 11993 h 512055"/>
                <a:gd name="connsiteX2" fmla="*/ 804863 w 1223963"/>
                <a:gd name="connsiteY2" fmla="*/ 221543 h 512055"/>
                <a:gd name="connsiteX3" fmla="*/ 1223963 w 1223963"/>
                <a:gd name="connsiteY3" fmla="*/ 512055 h 512055"/>
                <a:gd name="connsiteX0" fmla="*/ 0 w 1223963"/>
                <a:gd name="connsiteY0" fmla="*/ 1452 h 487226"/>
                <a:gd name="connsiteX1" fmla="*/ 385763 w 1223963"/>
                <a:gd name="connsiteY1" fmla="*/ 30027 h 487226"/>
                <a:gd name="connsiteX2" fmla="*/ 804863 w 1223963"/>
                <a:gd name="connsiteY2" fmla="*/ 196714 h 487226"/>
                <a:gd name="connsiteX3" fmla="*/ 1223963 w 1223963"/>
                <a:gd name="connsiteY3" fmla="*/ 487226 h 487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963" h="487226">
                  <a:moveTo>
                    <a:pt x="0" y="1452"/>
                  </a:moveTo>
                  <a:cubicBezTo>
                    <a:pt x="97631" y="-1723"/>
                    <a:pt x="251619" y="-2517"/>
                    <a:pt x="385763" y="30027"/>
                  </a:cubicBezTo>
                  <a:cubicBezTo>
                    <a:pt x="519907" y="62571"/>
                    <a:pt x="665163" y="120514"/>
                    <a:pt x="804863" y="196714"/>
                  </a:cubicBezTo>
                  <a:cubicBezTo>
                    <a:pt x="944563" y="272914"/>
                    <a:pt x="1100535" y="383642"/>
                    <a:pt x="1223963" y="48722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184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8300" y="116343"/>
            <a:ext cx="1480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Observations: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275" y="580540"/>
            <a:ext cx="3628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lphaLcParenR"/>
            </a:pP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Reverse terms R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→</a:t>
            </a: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L : similar form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7398" y="582106"/>
            <a:ext cx="7565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Calibri" panose="020F0502020204030204" pitchFamily="34" charset="0"/>
              <a:buChar char="*"/>
            </a:pP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Systems distinct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⇒ </a:t>
            </a: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no identical terms (interference effects)                                                    </a:t>
            </a:r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Smaller in magnitude </a:t>
            </a: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(net current due to V applied)</a:t>
            </a:r>
          </a:p>
        </p:txBody>
      </p:sp>
      <p:sp>
        <p:nvSpPr>
          <p:cNvPr id="6" name="Rectangle 5"/>
          <p:cNvSpPr/>
          <p:nvPr/>
        </p:nvSpPr>
        <p:spPr>
          <a:xfrm>
            <a:off x="591357" y="1634340"/>
            <a:ext cx="503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b)  Tunneling creates (and can be used to measure):</a:t>
            </a:r>
            <a:endParaRPr lang="en-US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952933" y="3119577"/>
                <a:ext cx="13211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𝑒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→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or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h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933" y="3119577"/>
                <a:ext cx="132113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986248" y="3533857"/>
                <a:ext cx="13344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or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248" y="3533857"/>
                <a:ext cx="133446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405090" y="3112575"/>
                <a:ext cx="7391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~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ℓ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090" y="3112575"/>
                <a:ext cx="739177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467284" y="3530878"/>
                <a:ext cx="7289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284" y="3530878"/>
                <a:ext cx="72891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320716" y="3112575"/>
            <a:ext cx="1195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Probability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379207" y="3530878"/>
            <a:ext cx="1195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Probability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920397" y="3127766"/>
                <a:ext cx="11010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397" y="3127766"/>
                <a:ext cx="110107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072658" y="3119462"/>
                <a:ext cx="12016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658" y="3119462"/>
                <a:ext cx="1201675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5498230" y="3127766"/>
            <a:ext cx="542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For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325523" y="3112575"/>
            <a:ext cx="1820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so Q* transferred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190098" y="2108639"/>
            <a:ext cx="3097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1.  Charge (current)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65334" y="2640755"/>
            <a:ext cx="2465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/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2.  Charge imbalance Q*</a:t>
            </a:r>
            <a:endParaRPr lang="en-US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90098" y="4026724"/>
            <a:ext cx="1809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3. </a:t>
            </a:r>
            <a:r>
              <a:rPr lang="en-US" dirty="0" smtClean="0"/>
              <a:t>Gap </a:t>
            </a:r>
            <a:r>
              <a:rPr lang="en-US" dirty="0"/>
              <a:t>excitation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836462" y="443802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transfer excess </a:t>
            </a:r>
            <a:r>
              <a:rPr lang="en-US" dirty="0" err="1"/>
              <a:t>qp’s</a:t>
            </a:r>
            <a:r>
              <a:rPr lang="en-US" dirty="0"/>
              <a:t> and excite to higher energies</a:t>
            </a:r>
          </a:p>
          <a:p>
            <a:r>
              <a:rPr lang="en-US" dirty="0"/>
              <a:t>		</a:t>
            </a:r>
          </a:p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508168" y="4592545"/>
            <a:ext cx="2083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higher E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→ </a:t>
            </a: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raise gap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635389" y="4973700"/>
            <a:ext cx="2004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excess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→ </a:t>
            </a: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lower gap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791888" y="4789596"/>
                <a:ext cx="3217227" cy="782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∆=−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∆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888" y="4789596"/>
                <a:ext cx="3217227" cy="7820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1137240" y="5801107"/>
            <a:ext cx="63666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4. </a:t>
            </a:r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Phonons </a:t>
            </a: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(</a:t>
            </a:r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heat)     created </a:t>
            </a: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in relaxation to thermal equilibrium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737632" y="6279814"/>
            <a:ext cx="11037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(2-4) non-equilibrium distributions of </a:t>
            </a:r>
            <a:r>
              <a:rPr lang="en-US" dirty="0" err="1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qp’s</a:t>
            </a: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, phonons </a:t>
            </a:r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--- scale </a:t>
            </a: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depends on decay </a:t>
            </a:r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rates</a:t>
            </a:r>
            <a:endParaRPr lang="en-US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84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5" grpId="0"/>
      <p:bldP spid="27" grpId="0"/>
      <p:bldP spid="28" grpId="0"/>
      <p:bldP spid="29" grpId="0"/>
      <p:bldP spid="30" grpId="0"/>
      <p:bldP spid="31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642</Words>
  <Application>Microsoft Office PowerPoint</Application>
  <PresentationFormat>Widescreen</PresentationFormat>
  <Paragraphs>268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Symbol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Harlingen, Dale J</dc:creator>
  <cp:lastModifiedBy>Van Harlingen, Dale J</cp:lastModifiedBy>
  <cp:revision>20</cp:revision>
  <dcterms:created xsi:type="dcterms:W3CDTF">2019-08-28T19:25:40Z</dcterms:created>
  <dcterms:modified xsi:type="dcterms:W3CDTF">2019-10-22T16:10:47Z</dcterms:modified>
</cp:coreProperties>
</file>